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 id="2147483992" r:id="rId2"/>
  </p:sldMasterIdLst>
  <p:notesMasterIdLst>
    <p:notesMasterId r:id="rId50"/>
  </p:notesMasterIdLst>
  <p:sldIdLst>
    <p:sldId id="258" r:id="rId3"/>
    <p:sldId id="644" r:id="rId4"/>
    <p:sldId id="501" r:id="rId5"/>
    <p:sldId id="579" r:id="rId6"/>
    <p:sldId id="667" r:id="rId7"/>
    <p:sldId id="594" r:id="rId8"/>
    <p:sldId id="678" r:id="rId9"/>
    <p:sldId id="703" r:id="rId10"/>
    <p:sldId id="605" r:id="rId11"/>
    <p:sldId id="673" r:id="rId12"/>
    <p:sldId id="686" r:id="rId13"/>
    <p:sldId id="685" r:id="rId14"/>
    <p:sldId id="687" r:id="rId15"/>
    <p:sldId id="672" r:id="rId16"/>
    <p:sldId id="635" r:id="rId17"/>
    <p:sldId id="688" r:id="rId18"/>
    <p:sldId id="517" r:id="rId19"/>
    <p:sldId id="680" r:id="rId20"/>
    <p:sldId id="684" r:id="rId21"/>
    <p:sldId id="557" r:id="rId22"/>
    <p:sldId id="689" r:id="rId23"/>
    <p:sldId id="526" r:id="rId24"/>
    <p:sldId id="671" r:id="rId25"/>
    <p:sldId id="524" r:id="rId26"/>
    <p:sldId id="691" r:id="rId27"/>
    <p:sldId id="705" r:id="rId28"/>
    <p:sldId id="693" r:id="rId29"/>
    <p:sldId id="694" r:id="rId30"/>
    <p:sldId id="695" r:id="rId31"/>
    <p:sldId id="655" r:id="rId32"/>
    <p:sldId id="607" r:id="rId33"/>
    <p:sldId id="707" r:id="rId34"/>
    <p:sldId id="706" r:id="rId35"/>
    <p:sldId id="682" r:id="rId36"/>
    <p:sldId id="683" r:id="rId37"/>
    <p:sldId id="662" r:id="rId38"/>
    <p:sldId id="665" r:id="rId39"/>
    <p:sldId id="670" r:id="rId40"/>
    <p:sldId id="528" r:id="rId41"/>
    <p:sldId id="676" r:id="rId42"/>
    <p:sldId id="709" r:id="rId43"/>
    <p:sldId id="696" r:id="rId44"/>
    <p:sldId id="699" r:id="rId45"/>
    <p:sldId id="701" r:id="rId46"/>
    <p:sldId id="702" r:id="rId47"/>
    <p:sldId id="700" r:id="rId48"/>
    <p:sldId id="414" r:id="rId4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AD2A3D"/>
    <a:srgbClr val="A26176"/>
    <a:srgbClr val="214A8F"/>
    <a:srgbClr val="92642D"/>
    <a:srgbClr val="E99D93"/>
    <a:srgbClr val="FFFFFF"/>
    <a:srgbClr val="843C0C"/>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5411" autoAdjust="0"/>
  </p:normalViewPr>
  <p:slideViewPr>
    <p:cSldViewPr>
      <p:cViewPr varScale="1">
        <p:scale>
          <a:sx n="110" d="100"/>
          <a:sy n="110" d="100"/>
        </p:scale>
        <p:origin x="1848"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5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B8BC050-7B7F-4C00-A21E-01D3B012C01D}" type="datetimeFigureOut">
              <a:rPr lang="en-US" smtClean="0"/>
              <a:pPr/>
              <a:t>12/3/2016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EAAC09E-DA34-430C-9F8E-906415095F17}" type="slidenum">
              <a:rPr lang="en-US" smtClean="0"/>
              <a:pPr/>
              <a:t>‹#›</a:t>
            </a:fld>
            <a:endParaRPr lang="en-US"/>
          </a:p>
        </p:txBody>
      </p:sp>
    </p:spTree>
    <p:extLst>
      <p:ext uri="{BB962C8B-B14F-4D97-AF65-F5344CB8AC3E}">
        <p14:creationId xmlns:p14="http://schemas.microsoft.com/office/powerpoint/2010/main" val="214494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AC09E-DA34-430C-9F8E-906415095F17}" type="slidenum">
              <a:rPr lang="en-US" smtClean="0"/>
              <a:pPr/>
              <a:t>2</a:t>
            </a:fld>
            <a:endParaRPr lang="en-US"/>
          </a:p>
        </p:txBody>
      </p:sp>
    </p:spTree>
    <p:extLst>
      <p:ext uri="{BB962C8B-B14F-4D97-AF65-F5344CB8AC3E}">
        <p14:creationId xmlns:p14="http://schemas.microsoft.com/office/powerpoint/2010/main" val="316854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AC09E-DA34-430C-9F8E-906415095F17}" type="slidenum">
              <a:rPr lang="en-US" smtClean="0"/>
              <a:pPr/>
              <a:t>6</a:t>
            </a:fld>
            <a:endParaRPr lang="en-US"/>
          </a:p>
        </p:txBody>
      </p:sp>
    </p:spTree>
    <p:extLst>
      <p:ext uri="{BB962C8B-B14F-4D97-AF65-F5344CB8AC3E}">
        <p14:creationId xmlns:p14="http://schemas.microsoft.com/office/powerpoint/2010/main" val="372507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AC09E-DA34-430C-9F8E-906415095F17}" type="slidenum">
              <a:rPr lang="en-US" smtClean="0"/>
              <a:pPr/>
              <a:t>22</a:t>
            </a:fld>
            <a:endParaRPr lang="en-US"/>
          </a:p>
        </p:txBody>
      </p:sp>
    </p:spTree>
    <p:extLst>
      <p:ext uri="{BB962C8B-B14F-4D97-AF65-F5344CB8AC3E}">
        <p14:creationId xmlns:p14="http://schemas.microsoft.com/office/powerpoint/2010/main" val="125956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AC09E-DA34-430C-9F8E-906415095F17}" type="slidenum">
              <a:rPr lang="en-US" smtClean="0"/>
              <a:pPr/>
              <a:t>23</a:t>
            </a:fld>
            <a:endParaRPr lang="en-US"/>
          </a:p>
        </p:txBody>
      </p:sp>
    </p:spTree>
    <p:extLst>
      <p:ext uri="{BB962C8B-B14F-4D97-AF65-F5344CB8AC3E}">
        <p14:creationId xmlns:p14="http://schemas.microsoft.com/office/powerpoint/2010/main" val="131961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3447385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330072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315350969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234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A7F8B980-B458-424C-8244-CE6BCF95750C}"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5607940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276348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A7F8B980-B458-424C-8244-CE6BCF95750C}" type="slidenum">
              <a:rPr lang="en-US" smtClean="0"/>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3693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334810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294762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380331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23124354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3061808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7F8B980-B458-424C-8244-CE6BCF95750C}"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554245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7F8B980-B458-424C-8244-CE6BCF95750C}"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145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2743282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16514535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72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102033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67433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B980-B458-424C-8244-CE6BCF95750C}"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5093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B980-B458-424C-8244-CE6BCF95750C}"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221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30463513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9941718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B980-B458-424C-8244-CE6BCF95750C}" type="slidenum">
              <a:rPr lang="en-US" smtClean="0"/>
              <a:pPr/>
              <a:t>‹#›</a:t>
            </a:fld>
            <a:endParaRPr lang="en-US"/>
          </a:p>
        </p:txBody>
      </p:sp>
    </p:spTree>
    <p:extLst>
      <p:ext uri="{BB962C8B-B14F-4D97-AF65-F5344CB8AC3E}">
        <p14:creationId xmlns:p14="http://schemas.microsoft.com/office/powerpoint/2010/main" val="144741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A7F8B980-B458-424C-8244-CE6BCF95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12171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A7F8B980-B458-424C-8244-CE6BCF95750C}"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875948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hf sldNum="0"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90.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5.wmf"/><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5.bin"/><Relationship Id="rId7" Type="http://schemas.openxmlformats.org/officeDocument/2006/relationships/image" Target="../media/image15.wmf"/><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6.emf"/><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7.wmf"/><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26.wmf"/><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9.wmf"/><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31.emf"/><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4.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11.bin"/><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4.xml"/><Relationship Id="rId1" Type="http://schemas.openxmlformats.org/officeDocument/2006/relationships/vmlDrawing" Target="../drawings/vmlDrawing9.vml"/><Relationship Id="rId6" Type="http://schemas.openxmlformats.org/officeDocument/2006/relationships/image" Target="../media/image35.wmf"/><Relationship Id="rId5" Type="http://schemas.openxmlformats.org/officeDocument/2006/relationships/oleObject" Target="../embeddings/oleObject12.bin"/><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4.xml"/><Relationship Id="rId1" Type="http://schemas.openxmlformats.org/officeDocument/2006/relationships/vmlDrawing" Target="../drawings/vmlDrawing10.vml"/><Relationship Id="rId6" Type="http://schemas.openxmlformats.org/officeDocument/2006/relationships/image" Target="../media/image35.wmf"/><Relationship Id="rId5" Type="http://schemas.openxmlformats.org/officeDocument/2006/relationships/oleObject" Target="../embeddings/oleObject12.bin"/><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wmf"/><Relationship Id="rId2" Type="http://schemas.openxmlformats.org/officeDocument/2006/relationships/slideLayout" Target="../slideLayouts/slideLayout24.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40.wmf"/><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1.png"/><Relationship Id="rId2" Type="http://schemas.openxmlformats.org/officeDocument/2006/relationships/slideLayout" Target="../slideLayouts/slideLayout24.xml"/><Relationship Id="rId1" Type="http://schemas.openxmlformats.org/officeDocument/2006/relationships/vmlDrawing" Target="../drawings/vmlDrawing12.vml"/><Relationship Id="rId6" Type="http://schemas.openxmlformats.org/officeDocument/2006/relationships/image" Target="../media/image40.png"/><Relationship Id="rId5" Type="http://schemas.openxmlformats.org/officeDocument/2006/relationships/image" Target="../media/image44.wmf"/><Relationship Id="rId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4.xml"/><Relationship Id="rId1" Type="http://schemas.openxmlformats.org/officeDocument/2006/relationships/vmlDrawing" Target="../drawings/vmlDrawing13.vml"/><Relationship Id="rId5" Type="http://schemas.openxmlformats.org/officeDocument/2006/relationships/image" Target="../media/image47.emf"/><Relationship Id="rId4" Type="http://schemas.openxmlformats.org/officeDocument/2006/relationships/image" Target="../media/image46.wmf"/></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42.png"/><Relationship Id="rId2" Type="http://schemas.openxmlformats.org/officeDocument/2006/relationships/slideLayout" Target="../slideLayouts/slideLayout24.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14.bin"/><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51.png"/><Relationship Id="rId1" Type="http://schemas.openxmlformats.org/officeDocument/2006/relationships/slideLayout" Target="../slideLayouts/slideLayout24.xml"/><Relationship Id="rId4" Type="http://schemas.openxmlformats.org/officeDocument/2006/relationships/image" Target="../media/image490.png"/></Relationships>
</file>

<file path=ppt/slides/_rels/slide44.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51.png"/><Relationship Id="rId1" Type="http://schemas.openxmlformats.org/officeDocument/2006/relationships/slideLayout" Target="../slideLayouts/slideLayout24.xml"/><Relationship Id="rId4" Type="http://schemas.openxmlformats.org/officeDocument/2006/relationships/image" Target="../media/image490.png"/></Relationships>
</file>

<file path=ppt/slides/_rels/slide45.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0.png"/><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0.png"/><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pn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09600"/>
            <a:ext cx="7772399" cy="2585323"/>
          </a:xfrm>
          <a:prstGeom prst="rect">
            <a:avLst/>
          </a:prstGeom>
          <a:noFill/>
        </p:spPr>
        <p:txBody>
          <a:bodyPr wrap="square" rtlCol="0">
            <a:spAutoFit/>
          </a:bodyPr>
          <a:lstStyle/>
          <a:p>
            <a:pPr algn="ctr"/>
            <a:r>
              <a:rPr lang="en-US" sz="5400" dirty="0">
                <a:solidFill>
                  <a:srgbClr val="FF0000"/>
                </a:solidFill>
              </a:rPr>
              <a:t>Stellar cooling anomalies and the case of axions and </a:t>
            </a:r>
            <a:r>
              <a:rPr lang="en-US" sz="5400" dirty="0" smtClean="0">
                <a:solidFill>
                  <a:srgbClr val="FF0000"/>
                </a:solidFill>
              </a:rPr>
              <a:t>axion like </a:t>
            </a:r>
            <a:r>
              <a:rPr lang="en-US" sz="5400" dirty="0">
                <a:solidFill>
                  <a:srgbClr val="FF0000"/>
                </a:solidFill>
              </a:rPr>
              <a:t>particles</a:t>
            </a:r>
          </a:p>
        </p:txBody>
      </p:sp>
      <p:sp>
        <p:nvSpPr>
          <p:cNvPr id="9" name="TextBox 8"/>
          <p:cNvSpPr txBox="1"/>
          <p:nvPr/>
        </p:nvSpPr>
        <p:spPr>
          <a:xfrm>
            <a:off x="857068" y="4158378"/>
            <a:ext cx="3714931" cy="954107"/>
          </a:xfrm>
          <a:prstGeom prst="rect">
            <a:avLst/>
          </a:prstGeom>
          <a:noFill/>
        </p:spPr>
        <p:txBody>
          <a:bodyPr wrap="square" rtlCol="0">
            <a:spAutoFit/>
          </a:bodyPr>
          <a:lstStyle/>
          <a:p>
            <a:r>
              <a:rPr lang="en-US" sz="2800" dirty="0" smtClean="0"/>
              <a:t>Maurizio Giannotti,</a:t>
            </a:r>
          </a:p>
          <a:p>
            <a:r>
              <a:rPr lang="en-US" sz="2800" dirty="0" smtClean="0"/>
              <a:t>Barry University (FL)</a:t>
            </a:r>
            <a:endParaRPr lang="en-US" sz="2800" dirty="0"/>
          </a:p>
        </p:txBody>
      </p:sp>
      <p:sp>
        <p:nvSpPr>
          <p:cNvPr id="10" name="Rectangle 9"/>
          <p:cNvSpPr/>
          <p:nvPr/>
        </p:nvSpPr>
        <p:spPr>
          <a:xfrm>
            <a:off x="5105401" y="4191000"/>
            <a:ext cx="3682998" cy="1200329"/>
          </a:xfrm>
          <a:prstGeom prst="rect">
            <a:avLst/>
          </a:prstGeom>
        </p:spPr>
        <p:txBody>
          <a:bodyPr wrap="square">
            <a:spAutoFit/>
          </a:bodyPr>
          <a:lstStyle/>
          <a:p>
            <a:pPr algn="r"/>
            <a:r>
              <a:rPr lang="en-US" sz="2400" b="1" dirty="0">
                <a:solidFill>
                  <a:srgbClr val="FF0000"/>
                </a:solidFill>
              </a:rPr>
              <a:t>Axion Dark </a:t>
            </a:r>
            <a:r>
              <a:rPr lang="en-US" sz="2400" b="1" dirty="0" smtClean="0">
                <a:solidFill>
                  <a:srgbClr val="FF0000"/>
                </a:solidFill>
              </a:rPr>
              <a:t>Matter</a:t>
            </a:r>
            <a:r>
              <a:rPr lang="en-US" sz="2400" b="1" dirty="0" smtClean="0">
                <a:solidFill>
                  <a:srgbClr val="002060"/>
                </a:solidFill>
              </a:rPr>
              <a:t>, </a:t>
            </a:r>
          </a:p>
          <a:p>
            <a:pPr algn="r"/>
            <a:r>
              <a:rPr lang="en-US" sz="2400" b="1" dirty="0" smtClean="0">
                <a:solidFill>
                  <a:srgbClr val="002060"/>
                </a:solidFill>
              </a:rPr>
              <a:t>Dec 7, 2016 </a:t>
            </a:r>
          </a:p>
          <a:p>
            <a:pPr algn="r"/>
            <a:r>
              <a:rPr lang="en-US" sz="2400" dirty="0" smtClean="0"/>
              <a:t>  </a:t>
            </a:r>
            <a:r>
              <a:rPr lang="en-US" sz="2400" dirty="0" err="1" smtClean="0"/>
              <a:t>Nordita</a:t>
            </a:r>
            <a:r>
              <a:rPr lang="en-US" sz="2400" dirty="0"/>
              <a:t>, Stockholm</a:t>
            </a:r>
          </a:p>
        </p:txBody>
      </p:sp>
      <p:sp>
        <p:nvSpPr>
          <p:cNvPr id="13" name="Rectangle 4"/>
          <p:cNvSpPr>
            <a:spLocks noChangeArrowheads="1"/>
          </p:cNvSpPr>
          <p:nvPr/>
        </p:nvSpPr>
        <p:spPr bwMode="auto">
          <a:xfrm>
            <a:off x="633413" y="3676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762000" y="189000"/>
            <a:ext cx="73914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White Dwarf Variables</a:t>
            </a:r>
            <a:endParaRPr sz="2400" u="sng" dirty="0">
              <a:effectLst>
                <a:outerShdw blurRad="38100" dist="38100" dir="2700000" algn="tl">
                  <a:srgbClr val="000000">
                    <a:alpha val="43137"/>
                  </a:srgbClr>
                </a:outerShdw>
              </a:effectLst>
            </a:endParaRPr>
          </a:p>
        </p:txBody>
      </p:sp>
      <p:sp>
        <p:nvSpPr>
          <p:cNvPr id="8" name="TextBox 7"/>
          <p:cNvSpPr txBox="1"/>
          <p:nvPr/>
        </p:nvSpPr>
        <p:spPr>
          <a:xfrm>
            <a:off x="899597" y="1087025"/>
            <a:ext cx="2199064" cy="523220"/>
          </a:xfrm>
          <a:prstGeom prst="rect">
            <a:avLst/>
          </a:prstGeom>
          <a:noFill/>
        </p:spPr>
        <p:txBody>
          <a:bodyPr wrap="none" rtlCol="0">
            <a:spAutoFit/>
          </a:bodyPr>
          <a:lstStyle/>
          <a:p>
            <a:r>
              <a:rPr lang="en-US" sz="2800" u="sng" dirty="0" smtClean="0">
                <a:solidFill>
                  <a:srgbClr val="C00000"/>
                </a:solidFill>
              </a:rPr>
              <a:t>Observations</a:t>
            </a:r>
            <a:r>
              <a:rPr lang="en-US" sz="2800" dirty="0" smtClean="0">
                <a:solidFill>
                  <a:srgbClr val="C00000"/>
                </a:solidFill>
              </a:rPr>
              <a:t>:</a:t>
            </a:r>
            <a:endParaRPr lang="en-US" sz="2800" dirty="0">
              <a:solidFill>
                <a:srgbClr val="C00000"/>
              </a:solidFill>
            </a:endParaRPr>
          </a:p>
        </p:txBody>
      </p:sp>
      <p:sp>
        <p:nvSpPr>
          <p:cNvPr id="17" name="Rectangle 16"/>
          <p:cNvSpPr/>
          <p:nvPr/>
        </p:nvSpPr>
        <p:spPr>
          <a:xfrm>
            <a:off x="6096000" y="3245822"/>
            <a:ext cx="2819401" cy="523220"/>
          </a:xfrm>
          <a:prstGeom prst="rect">
            <a:avLst/>
          </a:prstGeom>
        </p:spPr>
        <p:txBody>
          <a:bodyPr wrap="square">
            <a:spAutoFit/>
          </a:bodyPr>
          <a:lstStyle/>
          <a:p>
            <a:r>
              <a:rPr lang="en-US" sz="1400" dirty="0" smtClean="0">
                <a:solidFill>
                  <a:srgbClr val="FF0000"/>
                </a:solidFill>
              </a:rPr>
              <a:t>M.G., I. Irastorza, J. Redondo, A. Ringwald</a:t>
            </a:r>
            <a:r>
              <a:rPr lang="en-US" sz="1400" dirty="0">
                <a:solidFill>
                  <a:srgbClr val="FF0000"/>
                </a:solidFill>
              </a:rPr>
              <a:t>, JCAP 1605 (2016) </a:t>
            </a:r>
          </a:p>
        </p:txBody>
      </p:sp>
      <p:sp>
        <p:nvSpPr>
          <p:cNvPr id="3" name="TextBox 2"/>
          <p:cNvSpPr txBox="1"/>
          <p:nvPr/>
        </p:nvSpPr>
        <p:spPr>
          <a:xfrm>
            <a:off x="899597" y="3276600"/>
            <a:ext cx="3817199" cy="461665"/>
          </a:xfrm>
          <a:prstGeom prst="rect">
            <a:avLst/>
          </a:prstGeom>
          <a:noFill/>
        </p:spPr>
        <p:txBody>
          <a:bodyPr wrap="none" rtlCol="0">
            <a:spAutoFit/>
          </a:bodyPr>
          <a:lstStyle/>
          <a:p>
            <a:r>
              <a:rPr lang="en-US" sz="2400" u="sng" dirty="0" smtClean="0">
                <a:solidFill>
                  <a:srgbClr val="C00000"/>
                </a:solidFill>
              </a:rPr>
              <a:t>Neutrino magnetic moment:</a:t>
            </a:r>
            <a:endParaRPr lang="en-US" sz="2400" u="sng" dirty="0">
              <a:solidFill>
                <a:srgbClr val="C00000"/>
              </a:solidFill>
            </a:endParaRPr>
          </a:p>
        </p:txBody>
      </p:sp>
      <p:pic>
        <p:nvPicPr>
          <p:cNvPr id="6" name="Picture 5"/>
          <p:cNvPicPr>
            <a:picLocks noChangeAspect="1"/>
          </p:cNvPicPr>
          <p:nvPr/>
        </p:nvPicPr>
        <p:blipFill>
          <a:blip r:embed="rId2"/>
          <a:stretch>
            <a:fillRect/>
          </a:stretch>
        </p:blipFill>
        <p:spPr>
          <a:xfrm>
            <a:off x="990600" y="1610245"/>
            <a:ext cx="7315200" cy="1466587"/>
          </a:xfrm>
          <a:prstGeom prst="rect">
            <a:avLst/>
          </a:prstGeom>
        </p:spPr>
      </p:pic>
      <p:sp>
        <p:nvSpPr>
          <p:cNvPr id="5" name="TextBox 4"/>
          <p:cNvSpPr txBox="1"/>
          <p:nvPr/>
        </p:nvSpPr>
        <p:spPr>
          <a:xfrm>
            <a:off x="916863" y="4038600"/>
            <a:ext cx="4645737" cy="2585323"/>
          </a:xfrm>
          <a:prstGeom prst="rect">
            <a:avLst/>
          </a:prstGeom>
          <a:noFill/>
        </p:spPr>
        <p:txBody>
          <a:bodyPr wrap="square" rtlCol="0">
            <a:spAutoFit/>
          </a:bodyPr>
          <a:lstStyle/>
          <a:p>
            <a:pPr algn="just"/>
            <a:r>
              <a:rPr lang="en-US" dirty="0" smtClean="0"/>
              <a:t>A non-zero </a:t>
            </a:r>
            <a:r>
              <a:rPr lang="el-GR" i="1" dirty="0">
                <a:sym typeface="Symbol" panose="05050102010706020507" pitchFamily="18" charset="2"/>
              </a:rPr>
              <a:t></a:t>
            </a:r>
            <a:r>
              <a:rPr lang="el-GR" i="1" baseline="-25000" dirty="0" smtClean="0"/>
              <a:t>μ</a:t>
            </a:r>
            <a:r>
              <a:rPr lang="en-US" i="1" baseline="-25000" dirty="0" smtClean="0">
                <a:latin typeface="Bell MT" panose="02020503060305020303" pitchFamily="18" charset="0"/>
              </a:rPr>
              <a:t> </a:t>
            </a:r>
            <a:r>
              <a:rPr lang="en-US" dirty="0" smtClean="0"/>
              <a:t>could explain individually the hints from the WDV but not the DA and DB simultaneously, because of the </a:t>
            </a:r>
            <a:r>
              <a:rPr lang="en-US" dirty="0"/>
              <a:t>temperature </a:t>
            </a:r>
            <a:r>
              <a:rPr lang="en-US" dirty="0" smtClean="0"/>
              <a:t>difference between them and of the strong temperature dependence of the </a:t>
            </a:r>
            <a:r>
              <a:rPr lang="el-GR" i="1" dirty="0">
                <a:sym typeface="Symbol" panose="05050102010706020507" pitchFamily="18" charset="2"/>
              </a:rPr>
              <a:t></a:t>
            </a:r>
            <a:r>
              <a:rPr lang="el-GR" i="1" baseline="-25000" dirty="0"/>
              <a:t>μ</a:t>
            </a:r>
            <a:r>
              <a:rPr lang="en-US" i="1" baseline="-25000" dirty="0">
                <a:latin typeface="Bell MT" panose="02020503060305020303" pitchFamily="18" charset="0"/>
              </a:rPr>
              <a:t> </a:t>
            </a:r>
            <a:r>
              <a:rPr lang="en-US" dirty="0" smtClean="0"/>
              <a:t>induced rate.</a:t>
            </a:r>
          </a:p>
          <a:p>
            <a:pPr algn="just"/>
            <a:endParaRPr lang="en-US" dirty="0"/>
          </a:p>
          <a:p>
            <a:pPr algn="just"/>
            <a:r>
              <a:rPr lang="en-US" dirty="0" smtClean="0"/>
              <a:t>A </a:t>
            </a:r>
            <a:r>
              <a:rPr lang="en-US" dirty="0" err="1" smtClean="0"/>
              <a:t>minicharged</a:t>
            </a:r>
            <a:r>
              <a:rPr lang="en-US" dirty="0" smtClean="0"/>
              <a:t> neutrino would suffer the same problem.</a:t>
            </a:r>
            <a:endParaRPr lang="en-US" dirty="0"/>
          </a:p>
        </p:txBody>
      </p:sp>
    </p:spTree>
    <p:extLst>
      <p:ext uri="{BB962C8B-B14F-4D97-AF65-F5344CB8AC3E}">
        <p14:creationId xmlns:p14="http://schemas.microsoft.com/office/powerpoint/2010/main" val="112197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762000" y="189000"/>
            <a:ext cx="73914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White Dwarf Variables</a:t>
            </a:r>
            <a:endParaRPr sz="2400" u="sng" dirty="0">
              <a:effectLst>
                <a:outerShdw blurRad="38100" dist="38100" dir="2700000" algn="tl">
                  <a:srgbClr val="000000">
                    <a:alpha val="43137"/>
                  </a:srgbClr>
                </a:outerShdw>
              </a:effectLst>
            </a:endParaRPr>
          </a:p>
        </p:txBody>
      </p:sp>
      <p:sp>
        <p:nvSpPr>
          <p:cNvPr id="8" name="TextBox 7"/>
          <p:cNvSpPr txBox="1"/>
          <p:nvPr/>
        </p:nvSpPr>
        <p:spPr>
          <a:xfrm>
            <a:off x="899597" y="1087025"/>
            <a:ext cx="2199064" cy="523220"/>
          </a:xfrm>
          <a:prstGeom prst="rect">
            <a:avLst/>
          </a:prstGeom>
          <a:noFill/>
        </p:spPr>
        <p:txBody>
          <a:bodyPr wrap="none" rtlCol="0">
            <a:spAutoFit/>
          </a:bodyPr>
          <a:lstStyle/>
          <a:p>
            <a:r>
              <a:rPr lang="en-US" sz="2800" u="sng" dirty="0" smtClean="0">
                <a:solidFill>
                  <a:srgbClr val="C00000"/>
                </a:solidFill>
              </a:rPr>
              <a:t>Observations</a:t>
            </a:r>
            <a:r>
              <a:rPr lang="en-US" sz="2800" dirty="0" smtClean="0">
                <a:solidFill>
                  <a:srgbClr val="C00000"/>
                </a:solidFill>
              </a:rPr>
              <a:t>:</a:t>
            </a:r>
            <a:endParaRPr lang="en-US" sz="2800" dirty="0">
              <a:solidFill>
                <a:srgbClr val="C00000"/>
              </a:solidFill>
            </a:endParaRPr>
          </a:p>
        </p:txBody>
      </p:sp>
      <p:pic>
        <p:nvPicPr>
          <p:cNvPr id="6" name="Picture 5"/>
          <p:cNvPicPr>
            <a:picLocks noChangeAspect="1"/>
          </p:cNvPicPr>
          <p:nvPr/>
        </p:nvPicPr>
        <p:blipFill>
          <a:blip r:embed="rId2"/>
          <a:stretch>
            <a:fillRect/>
          </a:stretch>
        </p:blipFill>
        <p:spPr>
          <a:xfrm>
            <a:off x="990600" y="1610245"/>
            <a:ext cx="7315200" cy="1466587"/>
          </a:xfrm>
          <a:prstGeom prst="rect">
            <a:avLst/>
          </a:prstGeom>
        </p:spPr>
      </p:pic>
      <p:sp>
        <p:nvSpPr>
          <p:cNvPr id="10" name="TextBox 9"/>
          <p:cNvSpPr txBox="1"/>
          <p:nvPr/>
        </p:nvSpPr>
        <p:spPr>
          <a:xfrm>
            <a:off x="5562600" y="3980597"/>
            <a:ext cx="2312749" cy="461665"/>
          </a:xfrm>
          <a:prstGeom prst="rect">
            <a:avLst/>
          </a:prstGeom>
          <a:noFill/>
        </p:spPr>
        <p:txBody>
          <a:bodyPr wrap="none" rtlCol="0">
            <a:spAutoFit/>
          </a:bodyPr>
          <a:lstStyle/>
          <a:p>
            <a:r>
              <a:rPr lang="en-US" sz="2400" u="sng" dirty="0" smtClean="0">
                <a:solidFill>
                  <a:srgbClr val="C00000"/>
                </a:solidFill>
              </a:rPr>
              <a:t>Hidden Photons:</a:t>
            </a:r>
            <a:endParaRPr lang="en-US" sz="2400" u="sng" dirty="0">
              <a:solidFill>
                <a:srgbClr val="C00000"/>
              </a:solidFill>
            </a:endParaRPr>
          </a:p>
        </p:txBody>
      </p:sp>
      <p:sp>
        <p:nvSpPr>
          <p:cNvPr id="11" name="Rectangle 10"/>
          <p:cNvSpPr/>
          <p:nvPr/>
        </p:nvSpPr>
        <p:spPr>
          <a:xfrm>
            <a:off x="6096000" y="3245822"/>
            <a:ext cx="2819401" cy="523220"/>
          </a:xfrm>
          <a:prstGeom prst="rect">
            <a:avLst/>
          </a:prstGeom>
        </p:spPr>
        <p:txBody>
          <a:bodyPr wrap="square">
            <a:spAutoFit/>
          </a:bodyPr>
          <a:lstStyle/>
          <a:p>
            <a:r>
              <a:rPr lang="en-US" sz="1400" dirty="0" smtClean="0">
                <a:solidFill>
                  <a:srgbClr val="FF0000"/>
                </a:solidFill>
              </a:rPr>
              <a:t>M.G., I. Irastorza, J. Redondo, A. Ringwald</a:t>
            </a:r>
            <a:r>
              <a:rPr lang="en-US" sz="1400" dirty="0">
                <a:solidFill>
                  <a:srgbClr val="FF0000"/>
                </a:solidFill>
              </a:rPr>
              <a:t>, JCAP 1605 (2016) </a:t>
            </a:r>
          </a:p>
        </p:txBody>
      </p:sp>
      <p:sp>
        <p:nvSpPr>
          <p:cNvPr id="2" name="TextBox 1"/>
          <p:cNvSpPr txBox="1"/>
          <p:nvPr/>
        </p:nvSpPr>
        <p:spPr>
          <a:xfrm>
            <a:off x="5562600" y="4653817"/>
            <a:ext cx="3200400" cy="1754326"/>
          </a:xfrm>
          <a:prstGeom prst="rect">
            <a:avLst/>
          </a:prstGeom>
          <a:noFill/>
        </p:spPr>
        <p:txBody>
          <a:bodyPr wrap="square" rtlCol="0">
            <a:spAutoFit/>
          </a:bodyPr>
          <a:lstStyle/>
          <a:p>
            <a:r>
              <a:rPr lang="en-US" dirty="0" smtClean="0"/>
              <a:t>HP could explain the additional cooling for certain values of mass and coupling. </a:t>
            </a:r>
          </a:p>
          <a:p>
            <a:endParaRPr lang="en-US" dirty="0"/>
          </a:p>
          <a:p>
            <a:r>
              <a:rPr lang="en-US" dirty="0" smtClean="0">
                <a:solidFill>
                  <a:srgbClr val="002060"/>
                </a:solidFill>
              </a:rPr>
              <a:t>Sun and HB exclude most of the hinted region</a:t>
            </a:r>
            <a:r>
              <a:rPr lang="en-US" dirty="0" smtClean="0"/>
              <a:t>.</a:t>
            </a:r>
            <a:endParaRPr lang="en-US" dirty="0"/>
          </a:p>
        </p:txBody>
      </p:sp>
      <p:pic>
        <p:nvPicPr>
          <p:cNvPr id="5" name="Picture 4"/>
          <p:cNvPicPr>
            <a:picLocks noChangeAspect="1"/>
          </p:cNvPicPr>
          <p:nvPr/>
        </p:nvPicPr>
        <p:blipFill>
          <a:blip r:embed="rId3"/>
          <a:stretch>
            <a:fillRect/>
          </a:stretch>
        </p:blipFill>
        <p:spPr>
          <a:xfrm>
            <a:off x="746760" y="3245822"/>
            <a:ext cx="4648053" cy="3277783"/>
          </a:xfrm>
          <a:prstGeom prst="rect">
            <a:avLst/>
          </a:prstGeom>
        </p:spPr>
      </p:pic>
    </p:spTree>
    <p:extLst>
      <p:ext uri="{BB962C8B-B14F-4D97-AF65-F5344CB8AC3E}">
        <p14:creationId xmlns:p14="http://schemas.microsoft.com/office/powerpoint/2010/main" val="2806859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762000" y="189000"/>
            <a:ext cx="73914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White Dwarf Variables</a:t>
            </a:r>
            <a:endParaRPr sz="2400" u="sng" dirty="0">
              <a:effectLst>
                <a:outerShdw blurRad="38100" dist="38100" dir="2700000" algn="tl">
                  <a:srgbClr val="000000">
                    <a:alpha val="43137"/>
                  </a:srgbClr>
                </a:outerShdw>
              </a:effectLst>
            </a:endParaRPr>
          </a:p>
        </p:txBody>
      </p:sp>
      <p:sp>
        <p:nvSpPr>
          <p:cNvPr id="8" name="TextBox 7"/>
          <p:cNvSpPr txBox="1"/>
          <p:nvPr/>
        </p:nvSpPr>
        <p:spPr>
          <a:xfrm>
            <a:off x="899597" y="1087025"/>
            <a:ext cx="2199064" cy="523220"/>
          </a:xfrm>
          <a:prstGeom prst="rect">
            <a:avLst/>
          </a:prstGeom>
          <a:noFill/>
        </p:spPr>
        <p:txBody>
          <a:bodyPr wrap="none" rtlCol="0">
            <a:spAutoFit/>
          </a:bodyPr>
          <a:lstStyle/>
          <a:p>
            <a:r>
              <a:rPr lang="en-US" sz="2800" u="sng" dirty="0" smtClean="0">
                <a:solidFill>
                  <a:srgbClr val="C00000"/>
                </a:solidFill>
              </a:rPr>
              <a:t>Observations</a:t>
            </a:r>
            <a:r>
              <a:rPr lang="en-US" sz="2800" dirty="0" smtClean="0">
                <a:solidFill>
                  <a:srgbClr val="C00000"/>
                </a:solidFill>
              </a:rPr>
              <a:t>:</a:t>
            </a:r>
            <a:endParaRPr lang="en-US" sz="2800" dirty="0">
              <a:solidFill>
                <a:srgbClr val="C00000"/>
              </a:solidFill>
            </a:endParaRPr>
          </a:p>
        </p:txBody>
      </p:sp>
      <p:pic>
        <p:nvPicPr>
          <p:cNvPr id="2" name="Picture 1"/>
          <p:cNvPicPr>
            <a:picLocks noChangeAspect="1"/>
          </p:cNvPicPr>
          <p:nvPr/>
        </p:nvPicPr>
        <p:blipFill>
          <a:blip r:embed="rId2"/>
          <a:stretch>
            <a:fillRect/>
          </a:stretch>
        </p:blipFill>
        <p:spPr>
          <a:xfrm>
            <a:off x="852010" y="3792684"/>
            <a:ext cx="5624989" cy="2336535"/>
          </a:xfrm>
          <a:prstGeom prst="rect">
            <a:avLst/>
          </a:prstGeom>
        </p:spPr>
      </p:pic>
      <p:sp>
        <p:nvSpPr>
          <p:cNvPr id="3" name="TextBox 2"/>
          <p:cNvSpPr txBox="1"/>
          <p:nvPr/>
        </p:nvSpPr>
        <p:spPr>
          <a:xfrm>
            <a:off x="899597" y="3276600"/>
            <a:ext cx="1853392" cy="461665"/>
          </a:xfrm>
          <a:prstGeom prst="rect">
            <a:avLst/>
          </a:prstGeom>
          <a:noFill/>
        </p:spPr>
        <p:txBody>
          <a:bodyPr wrap="none" rtlCol="0">
            <a:spAutoFit/>
          </a:bodyPr>
          <a:lstStyle/>
          <a:p>
            <a:r>
              <a:rPr lang="en-US" sz="2400" u="sng" dirty="0" smtClean="0">
                <a:solidFill>
                  <a:srgbClr val="C00000"/>
                </a:solidFill>
              </a:rPr>
              <a:t>ALP solution:</a:t>
            </a:r>
            <a:endParaRPr lang="en-US" sz="2400" u="sng" dirty="0">
              <a:solidFill>
                <a:srgbClr val="C00000"/>
              </a:solidFill>
            </a:endParaRPr>
          </a:p>
        </p:txBody>
      </p:sp>
      <p:pic>
        <p:nvPicPr>
          <p:cNvPr id="6" name="Picture 5"/>
          <p:cNvPicPr>
            <a:picLocks noChangeAspect="1"/>
          </p:cNvPicPr>
          <p:nvPr/>
        </p:nvPicPr>
        <p:blipFill>
          <a:blip r:embed="rId3"/>
          <a:stretch>
            <a:fillRect/>
          </a:stretch>
        </p:blipFill>
        <p:spPr>
          <a:xfrm>
            <a:off x="990600" y="1610245"/>
            <a:ext cx="7315200" cy="1466587"/>
          </a:xfrm>
          <a:prstGeom prst="rect">
            <a:avLst/>
          </a:prstGeom>
        </p:spPr>
      </p:pic>
      <p:sp>
        <p:nvSpPr>
          <p:cNvPr id="10" name="Rectangle 9"/>
          <p:cNvSpPr/>
          <p:nvPr/>
        </p:nvSpPr>
        <p:spPr>
          <a:xfrm>
            <a:off x="6096000" y="3245822"/>
            <a:ext cx="2819401" cy="523220"/>
          </a:xfrm>
          <a:prstGeom prst="rect">
            <a:avLst/>
          </a:prstGeom>
        </p:spPr>
        <p:txBody>
          <a:bodyPr wrap="square">
            <a:spAutoFit/>
          </a:bodyPr>
          <a:lstStyle/>
          <a:p>
            <a:r>
              <a:rPr lang="en-US" sz="1400" dirty="0" smtClean="0">
                <a:solidFill>
                  <a:srgbClr val="FF0000"/>
                </a:solidFill>
              </a:rPr>
              <a:t>M.G., I. Irastorza, J. Redondo, A. Ringwald</a:t>
            </a:r>
            <a:r>
              <a:rPr lang="en-US" sz="1400" dirty="0">
                <a:solidFill>
                  <a:srgbClr val="FF0000"/>
                </a:solidFill>
              </a:rPr>
              <a:t>, JCAP 1605 (2016) </a:t>
            </a:r>
          </a:p>
        </p:txBody>
      </p:sp>
    </p:spTree>
    <p:extLst>
      <p:ext uri="{BB962C8B-B14F-4D97-AF65-F5344CB8AC3E}">
        <p14:creationId xmlns:p14="http://schemas.microsoft.com/office/powerpoint/2010/main" val="454818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762000" y="189000"/>
            <a:ext cx="73914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White Dwarf Variables</a:t>
            </a:r>
            <a:endParaRPr sz="2400" u="sng" dirty="0">
              <a:effectLst>
                <a:outerShdw blurRad="38100" dist="38100" dir="2700000" algn="tl">
                  <a:srgbClr val="000000">
                    <a:alpha val="43137"/>
                  </a:srgbClr>
                </a:outerShdw>
              </a:effectLst>
            </a:endParaRPr>
          </a:p>
        </p:txBody>
      </p:sp>
      <p:sp>
        <p:nvSpPr>
          <p:cNvPr id="8" name="TextBox 7"/>
          <p:cNvSpPr txBox="1"/>
          <p:nvPr/>
        </p:nvSpPr>
        <p:spPr>
          <a:xfrm>
            <a:off x="899597" y="1087025"/>
            <a:ext cx="2199064" cy="523220"/>
          </a:xfrm>
          <a:prstGeom prst="rect">
            <a:avLst/>
          </a:prstGeom>
          <a:noFill/>
        </p:spPr>
        <p:txBody>
          <a:bodyPr wrap="none" rtlCol="0">
            <a:spAutoFit/>
          </a:bodyPr>
          <a:lstStyle/>
          <a:p>
            <a:r>
              <a:rPr lang="en-US" sz="2800" u="sng" dirty="0" smtClean="0">
                <a:solidFill>
                  <a:srgbClr val="C00000"/>
                </a:solidFill>
              </a:rPr>
              <a:t>Observations</a:t>
            </a:r>
            <a:r>
              <a:rPr lang="en-US" sz="2800" dirty="0" smtClean="0">
                <a:solidFill>
                  <a:srgbClr val="C00000"/>
                </a:solidFill>
              </a:rPr>
              <a:t>:</a:t>
            </a:r>
            <a:endParaRPr lang="en-US" sz="2800" dirty="0">
              <a:solidFill>
                <a:srgbClr val="C00000"/>
              </a:solidFill>
            </a:endParaRPr>
          </a:p>
        </p:txBody>
      </p:sp>
      <p:sp>
        <p:nvSpPr>
          <p:cNvPr id="3" name="TextBox 2"/>
          <p:cNvSpPr txBox="1"/>
          <p:nvPr/>
        </p:nvSpPr>
        <p:spPr>
          <a:xfrm>
            <a:off x="899597" y="3276600"/>
            <a:ext cx="1853392" cy="461665"/>
          </a:xfrm>
          <a:prstGeom prst="rect">
            <a:avLst/>
          </a:prstGeom>
          <a:noFill/>
        </p:spPr>
        <p:txBody>
          <a:bodyPr wrap="none" rtlCol="0">
            <a:spAutoFit/>
          </a:bodyPr>
          <a:lstStyle/>
          <a:p>
            <a:r>
              <a:rPr lang="en-US" sz="2400" u="sng" dirty="0" smtClean="0">
                <a:solidFill>
                  <a:srgbClr val="C00000"/>
                </a:solidFill>
              </a:rPr>
              <a:t>ALP solution:</a:t>
            </a:r>
            <a:endParaRPr lang="en-US" sz="2400" u="sng" dirty="0">
              <a:solidFill>
                <a:srgbClr val="C00000"/>
              </a:solidFill>
            </a:endParaRPr>
          </a:p>
        </p:txBody>
      </p:sp>
      <p:pic>
        <p:nvPicPr>
          <p:cNvPr id="6" name="Picture 5"/>
          <p:cNvPicPr>
            <a:picLocks noChangeAspect="1"/>
          </p:cNvPicPr>
          <p:nvPr/>
        </p:nvPicPr>
        <p:blipFill>
          <a:blip r:embed="rId2"/>
          <a:stretch>
            <a:fillRect/>
          </a:stretch>
        </p:blipFill>
        <p:spPr>
          <a:xfrm>
            <a:off x="990600" y="1610245"/>
            <a:ext cx="7315200" cy="1466587"/>
          </a:xfrm>
          <a:prstGeom prst="rect">
            <a:avLst/>
          </a:prstGeom>
        </p:spPr>
      </p:pic>
      <p:sp>
        <p:nvSpPr>
          <p:cNvPr id="10" name="TextBox 9"/>
          <p:cNvSpPr txBox="1"/>
          <p:nvPr/>
        </p:nvSpPr>
        <p:spPr>
          <a:xfrm>
            <a:off x="1143000" y="4267200"/>
            <a:ext cx="2092945" cy="1785104"/>
          </a:xfrm>
          <a:prstGeom prst="rect">
            <a:avLst/>
          </a:prstGeom>
          <a:noFill/>
          <a:ln>
            <a:solidFill>
              <a:srgbClr val="B7C2B7"/>
            </a:solidFill>
          </a:ln>
          <a:effectLst>
            <a:outerShdw blurRad="50800" dist="38100" dir="2700000" algn="tl" rotWithShape="0">
              <a:prstClr val="black">
                <a:alpha val="40000"/>
              </a:prstClr>
            </a:outerShdw>
          </a:effectLst>
        </p:spPr>
        <p:txBody>
          <a:bodyPr wrap="none" rtlCol="0">
            <a:spAutoFit/>
          </a:bodyPr>
          <a:lstStyle/>
          <a:p>
            <a:r>
              <a:rPr lang="en-US" sz="2000" dirty="0" smtClean="0"/>
              <a:t>2</a:t>
            </a:r>
            <a:r>
              <a:rPr lang="en-US" sz="2000" dirty="0" smtClean="0">
                <a:latin typeface="Symbol" panose="05050102010706020507" pitchFamily="18" charset="2"/>
              </a:rPr>
              <a:t>s</a:t>
            </a:r>
            <a:r>
              <a:rPr lang="en-US" sz="2000" dirty="0" smtClean="0"/>
              <a:t> hint for </a:t>
            </a:r>
            <a:r>
              <a:rPr lang="en-US" sz="2000" dirty="0" smtClean="0">
                <a:latin typeface="Symbol" panose="05050102010706020507" pitchFamily="18" charset="2"/>
              </a:rPr>
              <a:t>a</a:t>
            </a:r>
            <a:r>
              <a:rPr lang="en-US" sz="2000" baseline="-25000" dirty="0" smtClean="0"/>
              <a:t>26 </a:t>
            </a:r>
            <a:r>
              <a:rPr lang="en-US" sz="2000" dirty="0" smtClean="0"/>
              <a:t>&gt;0,</a:t>
            </a:r>
          </a:p>
          <a:p>
            <a:endParaRPr lang="en-US" sz="1600" dirty="0" smtClean="0"/>
          </a:p>
          <a:p>
            <a:r>
              <a:rPr lang="en-US" sz="2000" u="sng" dirty="0"/>
              <a:t>best fit</a:t>
            </a:r>
            <a:r>
              <a:rPr lang="en-US" sz="2000" dirty="0"/>
              <a:t>: </a:t>
            </a:r>
            <a:r>
              <a:rPr lang="en-US" sz="2000" dirty="0">
                <a:latin typeface="Symbol" panose="05050102010706020507" pitchFamily="18" charset="2"/>
              </a:rPr>
              <a:t>a</a:t>
            </a:r>
            <a:r>
              <a:rPr lang="en-US" sz="2000" baseline="-25000" dirty="0"/>
              <a:t>26 </a:t>
            </a:r>
            <a:r>
              <a:rPr lang="en-US" sz="2000" dirty="0" smtClean="0"/>
              <a:t>=</a:t>
            </a:r>
            <a:r>
              <a:rPr lang="en-US" sz="2000" dirty="0"/>
              <a:t> </a:t>
            </a:r>
            <a:r>
              <a:rPr lang="en-US" sz="2000" dirty="0" smtClean="0"/>
              <a:t>0.66</a:t>
            </a:r>
          </a:p>
          <a:p>
            <a:r>
              <a:rPr lang="en-US" sz="2000" dirty="0" smtClean="0"/>
              <a:t>           (</a:t>
            </a:r>
            <a:r>
              <a:rPr lang="en-US" sz="2000" dirty="0" smtClean="0">
                <a:latin typeface="+mj-lt"/>
              </a:rPr>
              <a:t>g</a:t>
            </a:r>
            <a:r>
              <a:rPr lang="en-US" sz="2000" baseline="-25000" dirty="0" smtClean="0"/>
              <a:t>13 </a:t>
            </a:r>
            <a:r>
              <a:rPr lang="en-US" sz="2000" dirty="0"/>
              <a:t>= </a:t>
            </a:r>
            <a:r>
              <a:rPr lang="en-US" sz="2000" dirty="0" smtClean="0"/>
              <a:t>2.9)</a:t>
            </a:r>
          </a:p>
          <a:p>
            <a:endParaRPr lang="en-US" sz="1400" dirty="0" smtClean="0"/>
          </a:p>
          <a:p>
            <a:r>
              <a:rPr lang="en-US" sz="2000" dirty="0" smtClean="0">
                <a:latin typeface="Symbol" panose="05050102010706020507" pitchFamily="18" charset="2"/>
              </a:rPr>
              <a:t>c</a:t>
            </a:r>
            <a:r>
              <a:rPr lang="en-US" sz="2000" baseline="30000" dirty="0" smtClean="0"/>
              <a:t>2</a:t>
            </a:r>
            <a:r>
              <a:rPr lang="en-US" sz="2000" baseline="-25000" dirty="0" smtClean="0"/>
              <a:t>min</a:t>
            </a:r>
            <a:r>
              <a:rPr lang="en-US" sz="2000" dirty="0" smtClean="0"/>
              <a:t>/</a:t>
            </a:r>
            <a:r>
              <a:rPr lang="en-US" sz="2000" dirty="0" err="1" smtClean="0"/>
              <a:t>d.o.f</a:t>
            </a:r>
            <a:r>
              <a:rPr lang="en-US" sz="2000" dirty="0" smtClean="0"/>
              <a:t>. = 1.1</a:t>
            </a:r>
            <a:endParaRPr lang="en-US" sz="2000" dirty="0"/>
          </a:p>
        </p:txBody>
      </p:sp>
      <p:pic>
        <p:nvPicPr>
          <p:cNvPr id="11" name="Picture 10"/>
          <p:cNvPicPr>
            <a:picLocks noChangeAspect="1"/>
          </p:cNvPicPr>
          <p:nvPr/>
        </p:nvPicPr>
        <p:blipFill>
          <a:blip r:embed="rId3"/>
          <a:stretch>
            <a:fillRect/>
          </a:stretch>
        </p:blipFill>
        <p:spPr>
          <a:xfrm>
            <a:off x="3833553" y="4267200"/>
            <a:ext cx="3089485" cy="2309312"/>
          </a:xfrm>
          <a:prstGeom prst="rect">
            <a:avLst/>
          </a:prstGeom>
        </p:spPr>
      </p:pic>
      <p:sp>
        <p:nvSpPr>
          <p:cNvPr id="12" name="Rectangle 11"/>
          <p:cNvSpPr/>
          <p:nvPr/>
        </p:nvSpPr>
        <p:spPr>
          <a:xfrm>
            <a:off x="6096000" y="3245822"/>
            <a:ext cx="2819401" cy="523220"/>
          </a:xfrm>
          <a:prstGeom prst="rect">
            <a:avLst/>
          </a:prstGeom>
        </p:spPr>
        <p:txBody>
          <a:bodyPr wrap="square">
            <a:spAutoFit/>
          </a:bodyPr>
          <a:lstStyle/>
          <a:p>
            <a:r>
              <a:rPr lang="en-US" sz="1400" dirty="0" smtClean="0">
                <a:solidFill>
                  <a:srgbClr val="FF0000"/>
                </a:solidFill>
              </a:rPr>
              <a:t>M.G., I. Irastorza, J. Redondo, A. Ringwald</a:t>
            </a:r>
            <a:r>
              <a:rPr lang="en-US" sz="1400" dirty="0">
                <a:solidFill>
                  <a:srgbClr val="FF0000"/>
                </a:solidFill>
              </a:rPr>
              <a:t>, JCAP 1605 (2016) </a:t>
            </a:r>
          </a:p>
        </p:txBody>
      </p:sp>
    </p:spTree>
    <p:extLst>
      <p:ext uri="{BB962C8B-B14F-4D97-AF65-F5344CB8AC3E}">
        <p14:creationId xmlns:p14="http://schemas.microsoft.com/office/powerpoint/2010/main" val="1860815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0738" y="3244334"/>
            <a:ext cx="322524" cy="369332"/>
          </a:xfrm>
          <a:prstGeom prst="rect">
            <a:avLst/>
          </a:prstGeom>
        </p:spPr>
        <p:txBody>
          <a:bodyPr wrap="none">
            <a:spAutoFit/>
          </a:bodyPr>
          <a:lstStyle/>
          <a:p>
            <a:r>
              <a:rPr lang="en-US" dirty="0">
                <a:latin typeface="Courier"/>
              </a:rPr>
              <a:t> </a:t>
            </a:r>
            <a:endParaRPr lang="en-US" dirty="0"/>
          </a:p>
        </p:txBody>
      </p:sp>
      <p:pic>
        <p:nvPicPr>
          <p:cNvPr id="5" name="Picture 4"/>
          <p:cNvPicPr>
            <a:picLocks noChangeAspect="1"/>
          </p:cNvPicPr>
          <p:nvPr/>
        </p:nvPicPr>
        <p:blipFill>
          <a:blip r:embed="rId3"/>
          <a:stretch>
            <a:fillRect/>
          </a:stretch>
        </p:blipFill>
        <p:spPr>
          <a:xfrm>
            <a:off x="762000" y="1967680"/>
            <a:ext cx="4724400" cy="3637789"/>
          </a:xfrm>
          <a:prstGeom prst="rect">
            <a:avLst/>
          </a:prstGeom>
        </p:spPr>
      </p:pic>
      <p:sp>
        <p:nvSpPr>
          <p:cNvPr id="6" name="CustomShape 1"/>
          <p:cNvSpPr/>
          <p:nvPr/>
        </p:nvSpPr>
        <p:spPr>
          <a:xfrm>
            <a:off x="609600" y="152400"/>
            <a:ext cx="80772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White Dwarfs Luminosity Function</a:t>
            </a:r>
            <a:endParaRPr sz="2400" dirty="0">
              <a:effectLst>
                <a:outerShdw blurRad="38100" dist="38100" dir="2700000" algn="tl">
                  <a:srgbClr val="000000">
                    <a:alpha val="43137"/>
                  </a:srgbClr>
                </a:outerShdw>
              </a:effectLst>
            </a:endParaRPr>
          </a:p>
        </p:txBody>
      </p:sp>
      <p:sp>
        <p:nvSpPr>
          <p:cNvPr id="7" name="TextBox 6"/>
          <p:cNvSpPr txBox="1"/>
          <p:nvPr/>
        </p:nvSpPr>
        <p:spPr>
          <a:xfrm>
            <a:off x="1181841" y="1460152"/>
            <a:ext cx="5816932" cy="400110"/>
          </a:xfrm>
          <a:prstGeom prst="rect">
            <a:avLst/>
          </a:prstGeom>
          <a:noFill/>
        </p:spPr>
        <p:txBody>
          <a:bodyPr wrap="square" rtlCol="0">
            <a:spAutoFit/>
          </a:bodyPr>
          <a:lstStyle/>
          <a:p>
            <a:r>
              <a:rPr lang="en-US" sz="2000" dirty="0"/>
              <a:t>White Dwarfs Luminosity </a:t>
            </a:r>
            <a:r>
              <a:rPr lang="en-US" sz="2000" dirty="0" smtClean="0"/>
              <a:t>Function: </a:t>
            </a: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3191950585"/>
              </p:ext>
            </p:extLst>
          </p:nvPr>
        </p:nvGraphicFramePr>
        <p:xfrm>
          <a:off x="6176553" y="2382137"/>
          <a:ext cx="2589213" cy="812800"/>
        </p:xfrm>
        <a:graphic>
          <a:graphicData uri="http://schemas.openxmlformats.org/presentationml/2006/ole">
            <mc:AlternateContent xmlns:mc="http://schemas.openxmlformats.org/markup-compatibility/2006">
              <mc:Choice xmlns:v="urn:schemas-microsoft-com:vml" Requires="v">
                <p:oleObj spid="_x0000_s269385" name="Equation" r:id="rId4" imgW="1371600" imgH="444240" progId="Equation.3">
                  <p:embed/>
                </p:oleObj>
              </mc:Choice>
              <mc:Fallback>
                <p:oleObj name="Equation" r:id="rId4" imgW="1371600" imgH="444240" progId="Equation.3">
                  <p:embed/>
                  <p:pic>
                    <p:nvPicPr>
                      <p:cNvPr id="8" name="Object 7"/>
                      <p:cNvPicPr>
                        <a:picLocks noChangeAspect="1" noChangeArrowheads="1"/>
                      </p:cNvPicPr>
                      <p:nvPr/>
                    </p:nvPicPr>
                    <p:blipFill>
                      <a:blip r:embed="rId5"/>
                      <a:srcRect/>
                      <a:stretch>
                        <a:fillRect/>
                      </a:stretch>
                    </p:blipFill>
                    <p:spPr bwMode="auto">
                      <a:xfrm>
                        <a:off x="6176553" y="2382137"/>
                        <a:ext cx="2589213" cy="812800"/>
                      </a:xfrm>
                      <a:prstGeom prst="rect">
                        <a:avLst/>
                      </a:prstGeom>
                      <a:solidFill>
                        <a:schemeClr val="accent2">
                          <a:lumMod val="20000"/>
                          <a:lumOff val="80000"/>
                        </a:schemeClr>
                      </a:solidFill>
                      <a:extLst/>
                    </p:spPr>
                  </p:pic>
                </p:oleObj>
              </mc:Fallback>
            </mc:AlternateContent>
          </a:graphicData>
        </a:graphic>
      </p:graphicFrame>
      <p:sp>
        <p:nvSpPr>
          <p:cNvPr id="9" name="TextBox 8"/>
          <p:cNvSpPr txBox="1"/>
          <p:nvPr/>
        </p:nvSpPr>
        <p:spPr>
          <a:xfrm>
            <a:off x="6176552" y="3429000"/>
            <a:ext cx="2815047" cy="3139321"/>
          </a:xfrm>
          <a:prstGeom prst="rect">
            <a:avLst/>
          </a:prstGeom>
          <a:noFill/>
        </p:spPr>
        <p:txBody>
          <a:bodyPr wrap="square" rtlCol="0">
            <a:spAutoFit/>
          </a:bodyPr>
          <a:lstStyle/>
          <a:p>
            <a:r>
              <a:rPr lang="en-US" i="1" dirty="0" smtClean="0">
                <a:latin typeface="Bookman Old Style" panose="02050604050505020204" pitchFamily="18" charset="0"/>
              </a:rPr>
              <a:t>L</a:t>
            </a:r>
            <a:r>
              <a:rPr lang="en-US" i="1" baseline="-25000" dirty="0" smtClean="0">
                <a:latin typeface="Bookman Old Style" panose="02050604050505020204" pitchFamily="18" charset="0"/>
              </a:rPr>
              <a:t>x</a:t>
            </a:r>
            <a:r>
              <a:rPr lang="en-US" dirty="0"/>
              <a:t>= anomalous cooling, e.g. </a:t>
            </a:r>
            <a:r>
              <a:rPr lang="en-US" dirty="0" smtClean="0"/>
              <a:t>axions</a:t>
            </a:r>
          </a:p>
          <a:p>
            <a:endParaRPr lang="en-US" dirty="0" smtClean="0"/>
          </a:p>
          <a:p>
            <a:r>
              <a:rPr lang="en-US" dirty="0" smtClean="0"/>
              <a:t>The fit is not accurate, especially in the colder section. </a:t>
            </a:r>
          </a:p>
          <a:p>
            <a:endParaRPr lang="en-US" dirty="0"/>
          </a:p>
          <a:p>
            <a:r>
              <a:rPr lang="en-US" dirty="0" smtClean="0"/>
              <a:t>Several systematics are not well understood and errors have been enlarged by hand</a:t>
            </a:r>
            <a:endParaRPr lang="en-US" dirty="0"/>
          </a:p>
        </p:txBody>
      </p:sp>
      <p:sp>
        <p:nvSpPr>
          <p:cNvPr id="10" name="TextBox 9"/>
          <p:cNvSpPr txBox="1"/>
          <p:nvPr/>
        </p:nvSpPr>
        <p:spPr>
          <a:xfrm>
            <a:off x="1181841" y="5972675"/>
            <a:ext cx="3884718" cy="369332"/>
          </a:xfrm>
          <a:prstGeom prst="rect">
            <a:avLst/>
          </a:prstGeom>
          <a:noFill/>
        </p:spPr>
        <p:txBody>
          <a:bodyPr wrap="none" rtlCol="0">
            <a:spAutoFit/>
          </a:bodyPr>
          <a:lstStyle/>
          <a:p>
            <a:r>
              <a:rPr lang="en-US" dirty="0" smtClean="0">
                <a:solidFill>
                  <a:srgbClr val="C00000"/>
                </a:solidFill>
              </a:rPr>
              <a:t>Data from: M. Bertolami et. al. (</a:t>
            </a:r>
            <a:r>
              <a:rPr lang="en-US" dirty="0">
                <a:solidFill>
                  <a:srgbClr val="C00000"/>
                </a:solidFill>
              </a:rPr>
              <a:t>2014) </a:t>
            </a:r>
          </a:p>
        </p:txBody>
      </p:sp>
      <p:sp>
        <p:nvSpPr>
          <p:cNvPr id="2" name="TextBox 1"/>
          <p:cNvSpPr txBox="1"/>
          <p:nvPr/>
        </p:nvSpPr>
        <p:spPr>
          <a:xfrm>
            <a:off x="6176554" y="1436203"/>
            <a:ext cx="2589213" cy="646331"/>
          </a:xfrm>
          <a:prstGeom prst="rect">
            <a:avLst/>
          </a:prstGeom>
          <a:noFill/>
        </p:spPr>
        <p:txBody>
          <a:bodyPr wrap="square" rtlCol="0">
            <a:spAutoFit/>
          </a:bodyPr>
          <a:lstStyle/>
          <a:p>
            <a:r>
              <a:rPr lang="en-US" dirty="0" smtClean="0"/>
              <a:t>Sensitive to WD cooling efficiency</a:t>
            </a:r>
            <a:endParaRPr lang="en-US" dirty="0"/>
          </a:p>
        </p:txBody>
      </p:sp>
      <p:cxnSp>
        <p:nvCxnSpPr>
          <p:cNvPr id="18" name="Straight Connector 17"/>
          <p:cNvCxnSpPr/>
          <p:nvPr/>
        </p:nvCxnSpPr>
        <p:spPr>
          <a:xfrm>
            <a:off x="3635874" y="464820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986210" y="4329571"/>
            <a:ext cx="79374" cy="152400"/>
            <a:chOff x="5041900" y="5546725"/>
            <a:chExt cx="79374" cy="152400"/>
          </a:xfrm>
        </p:grpSpPr>
        <p:sp>
          <p:nvSpPr>
            <p:cNvPr id="21" name="Oval 20"/>
            <p:cNvSpPr/>
            <p:nvPr/>
          </p:nvSpPr>
          <p:spPr>
            <a:xfrm>
              <a:off x="5059680" y="559784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086350" y="5546725"/>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041900" y="5546725"/>
              <a:ext cx="7619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45075" y="5699125"/>
              <a:ext cx="7619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4203931" y="4473850"/>
            <a:ext cx="964688" cy="338554"/>
          </a:xfrm>
          <a:prstGeom prst="rect">
            <a:avLst/>
          </a:prstGeom>
          <a:noFill/>
        </p:spPr>
        <p:txBody>
          <a:bodyPr wrap="none" rtlCol="0">
            <a:spAutoFit/>
          </a:bodyPr>
          <a:lstStyle/>
          <a:p>
            <a:r>
              <a:rPr lang="en-US" sz="1600" dirty="0" smtClean="0"/>
              <a:t>expected</a:t>
            </a:r>
            <a:endParaRPr lang="en-US" sz="1600" dirty="0"/>
          </a:p>
        </p:txBody>
      </p:sp>
      <p:sp>
        <p:nvSpPr>
          <p:cNvPr id="31" name="TextBox 30"/>
          <p:cNvSpPr txBox="1"/>
          <p:nvPr/>
        </p:nvSpPr>
        <p:spPr>
          <a:xfrm>
            <a:off x="4204919" y="4223655"/>
            <a:ext cx="985206" cy="338554"/>
          </a:xfrm>
          <a:prstGeom prst="rect">
            <a:avLst/>
          </a:prstGeom>
          <a:noFill/>
        </p:spPr>
        <p:txBody>
          <a:bodyPr wrap="none" rtlCol="0">
            <a:spAutoFit/>
          </a:bodyPr>
          <a:lstStyle/>
          <a:p>
            <a:r>
              <a:rPr lang="en-US" sz="1600" dirty="0" smtClean="0">
                <a:solidFill>
                  <a:srgbClr val="FF0000"/>
                </a:solidFill>
              </a:rPr>
              <a:t>observed</a:t>
            </a:r>
            <a:endParaRPr lang="en-US" sz="1600" dirty="0">
              <a:solidFill>
                <a:srgbClr val="FF0000"/>
              </a:solidFill>
            </a:endParaRPr>
          </a:p>
        </p:txBody>
      </p:sp>
      <mc:AlternateContent xmlns:mc="http://schemas.openxmlformats.org/markup-compatibility/2006" xmlns:a14="http://schemas.microsoft.com/office/drawing/2010/main">
        <mc:Choice Requires="a14">
          <p:sp>
            <p:nvSpPr>
              <p:cNvPr id="32" name="TextBox 31"/>
              <p:cNvSpPr txBox="1"/>
              <p:nvPr/>
            </p:nvSpPr>
            <p:spPr>
              <a:xfrm>
                <a:off x="1524000" y="2590214"/>
                <a:ext cx="139814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ea typeface="Cambria Math" panose="02040503050406030204" pitchFamily="18" charset="0"/>
                            </a:rPr>
                          </m:ctrlPr>
                        </m:sSupPr>
                        <m:e>
                          <m:r>
                            <m:rPr>
                              <m:sty m:val="p"/>
                            </m:rPr>
                            <a:rPr lang="en-US" sz="2000" i="0">
                              <a:latin typeface="Cambria Math" panose="02040503050406030204" pitchFamily="18" charset="0"/>
                              <a:ea typeface="Cambria Math" panose="02040503050406030204" pitchFamily="18" charset="0"/>
                            </a:rPr>
                            <m:t>χ</m:t>
                          </m:r>
                        </m:e>
                        <m:sup>
                          <m:r>
                            <a:rPr lang="en-US" sz="2000" b="0" i="0"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𝑑𝑜𝑓</m:t>
                      </m:r>
                      <m:r>
                        <a:rPr lang="en-US" sz="2000" i="1" smtClean="0">
                          <a:latin typeface="Cambria Math" panose="02040503050406030204" pitchFamily="18" charset="0"/>
                        </a:rPr>
                        <m:t>=</m:t>
                      </m:r>
                      <m:r>
                        <a:rPr lang="en-US" sz="2000" b="0" i="1" smtClean="0">
                          <a:latin typeface="Cambria Math" panose="02040503050406030204" pitchFamily="18" charset="0"/>
                        </a:rPr>
                        <m:t>6</m:t>
                      </m:r>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524000" y="2590214"/>
                <a:ext cx="1398140" cy="307777"/>
              </a:xfrm>
              <a:prstGeom prst="rect">
                <a:avLst/>
              </a:prstGeom>
              <a:blipFill>
                <a:blip r:embed="rId6"/>
                <a:stretch>
                  <a:fillRect l="-1310" t="-2000" r="-1310" b="-36000"/>
                </a:stretch>
              </a:blipFill>
            </p:spPr>
            <p:txBody>
              <a:bodyPr/>
              <a:lstStyle/>
              <a:p>
                <a:r>
                  <a:rPr lang="en-US">
                    <a:noFill/>
                  </a:rPr>
                  <a:t> </a:t>
                </a:r>
              </a:p>
            </p:txBody>
          </p:sp>
        </mc:Fallback>
      </mc:AlternateContent>
    </p:spTree>
    <p:extLst>
      <p:ext uri="{BB962C8B-B14F-4D97-AF65-F5344CB8AC3E}">
        <p14:creationId xmlns:p14="http://schemas.microsoft.com/office/powerpoint/2010/main" val="97817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381000" y="152400"/>
            <a:ext cx="8498442"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White Dwarfs Luminosity Function</a:t>
            </a:r>
            <a:endParaRPr sz="2400" dirty="0">
              <a:effectLst>
                <a:outerShdw blurRad="38100" dist="38100" dir="2700000" algn="tl">
                  <a:srgbClr val="000000">
                    <a:alpha val="43137"/>
                  </a:srgbClr>
                </a:outerShdw>
              </a:effectLst>
            </a:endParaRPr>
          </a:p>
        </p:txBody>
      </p:sp>
      <p:sp>
        <p:nvSpPr>
          <p:cNvPr id="13" name="TextBox 12"/>
          <p:cNvSpPr txBox="1"/>
          <p:nvPr/>
        </p:nvSpPr>
        <p:spPr>
          <a:xfrm>
            <a:off x="753707" y="953390"/>
            <a:ext cx="7552094" cy="2585323"/>
          </a:xfrm>
          <a:prstGeom prst="rect">
            <a:avLst/>
          </a:prstGeom>
          <a:noFill/>
        </p:spPr>
        <p:txBody>
          <a:bodyPr wrap="square" rtlCol="0">
            <a:spAutoFit/>
          </a:bodyPr>
          <a:lstStyle/>
          <a:p>
            <a:pPr marL="342900" indent="-342900">
              <a:buFont typeface="Wingdings" panose="05000000000000000000" pitchFamily="2" charset="2"/>
              <a:buChar char="ü"/>
            </a:pPr>
            <a:r>
              <a:rPr lang="en-US" dirty="0" smtClean="0"/>
              <a:t>The WDLF offers a unique way to test the functional dependence of the additional cooling rather than just its amplitude. </a:t>
            </a:r>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r>
              <a:rPr lang="en-US" dirty="0"/>
              <a:t>The addition of </a:t>
            </a:r>
            <a:r>
              <a:rPr lang="en-US" dirty="0" smtClean="0">
                <a:solidFill>
                  <a:srgbClr val="FF0000"/>
                </a:solidFill>
              </a:rPr>
              <a:t>axions coupled to electrons </a:t>
            </a:r>
            <a:r>
              <a:rPr lang="en-US" dirty="0" smtClean="0"/>
              <a:t>showed improvement of the fits.</a:t>
            </a:r>
          </a:p>
          <a:p>
            <a:pPr marL="342900" indent="-342900">
              <a:buFont typeface="Wingdings" panose="05000000000000000000" pitchFamily="2" charset="2"/>
              <a:buChar char="ü"/>
            </a:pPr>
            <a:endParaRPr lang="en-US" dirty="0"/>
          </a:p>
          <a:p>
            <a:pPr marL="342900" lvl="0" indent="-342900">
              <a:buFont typeface="Wingdings" panose="05000000000000000000" pitchFamily="2" charset="2"/>
              <a:buChar char="ü"/>
            </a:pPr>
            <a:r>
              <a:rPr lang="en-US" dirty="0">
                <a:solidFill>
                  <a:prstClr val="black"/>
                </a:solidFill>
              </a:rPr>
              <a:t>The addition of an </a:t>
            </a:r>
            <a:r>
              <a:rPr lang="en-US" dirty="0">
                <a:solidFill>
                  <a:srgbClr val="FF0000"/>
                </a:solidFill>
              </a:rPr>
              <a:t>anomalous neutrino magnetic moment </a:t>
            </a:r>
            <a:r>
              <a:rPr lang="en-US" dirty="0">
                <a:solidFill>
                  <a:prstClr val="black"/>
                </a:solidFill>
              </a:rPr>
              <a:t>showed no improvement.</a:t>
            </a:r>
          </a:p>
          <a:p>
            <a:pPr marL="342900" indent="-342900">
              <a:buFont typeface="Wingdings" panose="05000000000000000000" pitchFamily="2" charset="2"/>
              <a:buChar char="ü"/>
            </a:pPr>
            <a:endParaRPr lang="en-US" dirty="0"/>
          </a:p>
        </p:txBody>
      </p:sp>
      <p:pic>
        <p:nvPicPr>
          <p:cNvPr id="5" name="Picture 4"/>
          <p:cNvPicPr>
            <a:picLocks noChangeAspect="1"/>
          </p:cNvPicPr>
          <p:nvPr/>
        </p:nvPicPr>
        <p:blipFill>
          <a:blip r:embed="rId3"/>
          <a:stretch>
            <a:fillRect/>
          </a:stretch>
        </p:blipFill>
        <p:spPr>
          <a:xfrm>
            <a:off x="609600" y="3205577"/>
            <a:ext cx="4461893" cy="3054491"/>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648995015"/>
              </p:ext>
            </p:extLst>
          </p:nvPr>
        </p:nvGraphicFramePr>
        <p:xfrm>
          <a:off x="1524000" y="5651705"/>
          <a:ext cx="1626049" cy="201636"/>
        </p:xfrm>
        <a:graphic>
          <a:graphicData uri="http://schemas.openxmlformats.org/presentationml/2006/ole">
            <mc:AlternateContent xmlns:mc="http://schemas.openxmlformats.org/markup-compatibility/2006">
              <mc:Choice xmlns:v="urn:schemas-microsoft-com:vml" Requires="v">
                <p:oleObj spid="_x0000_s255112" name="Equation" r:id="rId4" imgW="1777680" imgH="228600" progId="Equation.3">
                  <p:embed/>
                </p:oleObj>
              </mc:Choice>
              <mc:Fallback>
                <p:oleObj name="Equation" r:id="rId4" imgW="1777680" imgH="228600" progId="Equation.3">
                  <p:embed/>
                  <p:pic>
                    <p:nvPicPr>
                      <p:cNvPr id="0" name=""/>
                      <p:cNvPicPr>
                        <a:picLocks noChangeAspect="1" noChangeArrowheads="1"/>
                      </p:cNvPicPr>
                      <p:nvPr/>
                    </p:nvPicPr>
                    <p:blipFill>
                      <a:blip r:embed="rId5"/>
                      <a:srcRect/>
                      <a:stretch>
                        <a:fillRect/>
                      </a:stretch>
                    </p:blipFill>
                    <p:spPr bwMode="auto">
                      <a:xfrm>
                        <a:off x="1524000" y="5651705"/>
                        <a:ext cx="1626049" cy="201636"/>
                      </a:xfrm>
                      <a:prstGeom prst="rect">
                        <a:avLst/>
                      </a:prstGeom>
                      <a:noFill/>
                      <a:ln>
                        <a:solidFill>
                          <a:srgbClr val="FF0000"/>
                        </a:solidFill>
                      </a:ln>
                      <a:extLst/>
                    </p:spPr>
                  </p:pic>
                </p:oleObj>
              </mc:Fallback>
            </mc:AlternateContent>
          </a:graphicData>
        </a:graphic>
      </p:graphicFrame>
      <p:sp>
        <p:nvSpPr>
          <p:cNvPr id="10" name="Rounded Rectangular Callout 9"/>
          <p:cNvSpPr/>
          <p:nvPr/>
        </p:nvSpPr>
        <p:spPr>
          <a:xfrm>
            <a:off x="5412342" y="4941331"/>
            <a:ext cx="3467100" cy="1535669"/>
          </a:xfrm>
          <a:prstGeom prst="wedgeRoundRectCallout">
            <a:avLst>
              <a:gd name="adj1" fmla="val -146990"/>
              <a:gd name="adj2" fmla="val -25322"/>
              <a:gd name="adj3" fmla="val 16667"/>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383ED"/>
                </a:solidFill>
                <a:latin typeface="Symbol" panose="05050102010706020507" pitchFamily="18" charset="2"/>
              </a:rPr>
              <a:t>Ho</a:t>
            </a:r>
            <a:r>
              <a:rPr lang="en-US" dirty="0" smtClean="0">
                <a:solidFill>
                  <a:srgbClr val="0383ED"/>
                </a:solidFill>
                <a:latin typeface="+mj-lt"/>
              </a:rPr>
              <a:t>t</a:t>
            </a:r>
            <a:r>
              <a:rPr lang="en-US" dirty="0" smtClean="0">
                <a:solidFill>
                  <a:srgbClr val="0383ED"/>
                </a:solidFill>
                <a:latin typeface="Symbol" panose="05050102010706020507" pitchFamily="18" charset="2"/>
              </a:rPr>
              <a:t>;</a:t>
            </a:r>
          </a:p>
          <a:p>
            <a:r>
              <a:rPr lang="en-US" dirty="0" smtClean="0">
                <a:solidFill>
                  <a:srgbClr val="0383ED"/>
                </a:solidFill>
                <a:latin typeface="Symbol" panose="05050102010706020507" pitchFamily="18" charset="2"/>
              </a:rPr>
              <a:t>n</a:t>
            </a:r>
            <a:r>
              <a:rPr lang="en-US" dirty="0" smtClean="0">
                <a:solidFill>
                  <a:srgbClr val="0383ED"/>
                </a:solidFill>
              </a:rPr>
              <a:t> cooling becomes important. Nonlinear behavior. </a:t>
            </a:r>
          </a:p>
          <a:p>
            <a:r>
              <a:rPr lang="en-US" dirty="0" smtClean="0">
                <a:solidFill>
                  <a:srgbClr val="0383ED"/>
                </a:solidFill>
              </a:rPr>
              <a:t>Large uncertainties</a:t>
            </a:r>
          </a:p>
        </p:txBody>
      </p:sp>
      <p:sp>
        <p:nvSpPr>
          <p:cNvPr id="11" name="Rounded Rectangular Callout 10"/>
          <p:cNvSpPr/>
          <p:nvPr/>
        </p:nvSpPr>
        <p:spPr>
          <a:xfrm>
            <a:off x="5417165" y="3188732"/>
            <a:ext cx="3467100" cy="1434289"/>
          </a:xfrm>
          <a:prstGeom prst="wedgeRoundRectCallout">
            <a:avLst>
              <a:gd name="adj1" fmla="val -104515"/>
              <a:gd name="adj2" fmla="val 30657"/>
              <a:gd name="adj3" fmla="val 16667"/>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C00000"/>
                </a:solidFill>
              </a:rPr>
              <a:t>Cold. </a:t>
            </a:r>
            <a:endParaRPr lang="en-US" dirty="0" smtClean="0">
              <a:solidFill>
                <a:srgbClr val="C00000"/>
              </a:solidFill>
            </a:endParaRPr>
          </a:p>
          <a:p>
            <a:r>
              <a:rPr lang="en-US" dirty="0" smtClean="0">
                <a:solidFill>
                  <a:srgbClr val="C00000"/>
                </a:solidFill>
                <a:latin typeface="Symbol" panose="05050102010706020507" pitchFamily="18" charset="2"/>
              </a:rPr>
              <a:t>n</a:t>
            </a:r>
            <a:r>
              <a:rPr lang="en-US" dirty="0" smtClean="0">
                <a:solidFill>
                  <a:srgbClr val="C00000"/>
                </a:solidFill>
              </a:rPr>
              <a:t> cooling unimportant. </a:t>
            </a:r>
          </a:p>
          <a:p>
            <a:r>
              <a:rPr lang="en-US" dirty="0" smtClean="0">
                <a:solidFill>
                  <a:srgbClr val="C00000"/>
                </a:solidFill>
              </a:rPr>
              <a:t>Linear behavior (</a:t>
            </a:r>
            <a:r>
              <a:rPr lang="en-US" dirty="0" err="1" smtClean="0">
                <a:solidFill>
                  <a:srgbClr val="C00000"/>
                </a:solidFill>
              </a:rPr>
              <a:t>Mestel</a:t>
            </a:r>
            <a:r>
              <a:rPr lang="en-US" dirty="0" smtClean="0">
                <a:solidFill>
                  <a:srgbClr val="C00000"/>
                </a:solidFill>
              </a:rPr>
              <a:t> Law). Small uncertainties</a:t>
            </a:r>
          </a:p>
        </p:txBody>
      </p:sp>
      <p:sp>
        <p:nvSpPr>
          <p:cNvPr id="2" name="Oval 1"/>
          <p:cNvSpPr/>
          <p:nvPr/>
        </p:nvSpPr>
        <p:spPr>
          <a:xfrm rot="19976047">
            <a:off x="2103989" y="4043859"/>
            <a:ext cx="2454759" cy="3923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976047">
            <a:off x="788084" y="5066588"/>
            <a:ext cx="1604271" cy="41628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53707" y="6260068"/>
            <a:ext cx="2701124" cy="369332"/>
          </a:xfrm>
          <a:prstGeom prst="rect">
            <a:avLst/>
          </a:prstGeom>
          <a:noFill/>
        </p:spPr>
        <p:txBody>
          <a:bodyPr wrap="none" rtlCol="0">
            <a:spAutoFit/>
          </a:bodyPr>
          <a:lstStyle/>
          <a:p>
            <a:r>
              <a:rPr lang="en-US" dirty="0" smtClean="0">
                <a:solidFill>
                  <a:srgbClr val="C00000"/>
                </a:solidFill>
              </a:rPr>
              <a:t>M. Bertolami et. al. (</a:t>
            </a:r>
            <a:r>
              <a:rPr lang="en-US" dirty="0">
                <a:solidFill>
                  <a:srgbClr val="C00000"/>
                </a:solidFill>
              </a:rPr>
              <a:t>2014) </a:t>
            </a:r>
          </a:p>
        </p:txBody>
      </p:sp>
    </p:spTree>
    <p:extLst>
      <p:ext uri="{BB962C8B-B14F-4D97-AF65-F5344CB8AC3E}">
        <p14:creationId xmlns:p14="http://schemas.microsoft.com/office/powerpoint/2010/main" val="941229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1"/>
          <p:cNvSpPr/>
          <p:nvPr/>
        </p:nvSpPr>
        <p:spPr>
          <a:xfrm>
            <a:off x="381000" y="152400"/>
            <a:ext cx="80772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WDLF and new physics</a:t>
            </a:r>
            <a:endParaRPr sz="24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685800" y="2772527"/>
            <a:ext cx="4439969" cy="3981451"/>
          </a:xfrm>
          <a:prstGeom prst="rect">
            <a:avLst/>
          </a:prstGeom>
        </p:spPr>
      </p:pic>
      <p:sp>
        <p:nvSpPr>
          <p:cNvPr id="11" name="TextBox 10"/>
          <p:cNvSpPr txBox="1"/>
          <p:nvPr/>
        </p:nvSpPr>
        <p:spPr>
          <a:xfrm>
            <a:off x="2452519" y="4185256"/>
            <a:ext cx="385042" cy="307777"/>
          </a:xfrm>
          <a:prstGeom prst="rect">
            <a:avLst/>
          </a:prstGeom>
          <a:noFill/>
        </p:spPr>
        <p:txBody>
          <a:bodyPr wrap="none" rtlCol="0">
            <a:spAutoFit/>
          </a:bodyPr>
          <a:lstStyle/>
          <a:p>
            <a:r>
              <a:rPr lang="en-US" sz="1400" dirty="0" smtClean="0"/>
              <a:t>1</a:t>
            </a:r>
            <a:r>
              <a:rPr lang="en-US" sz="1400" dirty="0" smtClean="0">
                <a:latin typeface="Symbol" panose="05050102010706020507" pitchFamily="18" charset="2"/>
              </a:rPr>
              <a:t>s</a:t>
            </a:r>
            <a:endParaRPr lang="en-US" sz="1400" dirty="0">
              <a:latin typeface="Symbol" panose="05050102010706020507" pitchFamily="18" charset="2"/>
            </a:endParaRPr>
          </a:p>
        </p:txBody>
      </p:sp>
      <p:sp>
        <p:nvSpPr>
          <p:cNvPr id="13" name="TextBox 12"/>
          <p:cNvSpPr txBox="1"/>
          <p:nvPr/>
        </p:nvSpPr>
        <p:spPr>
          <a:xfrm>
            <a:off x="2192982" y="4337656"/>
            <a:ext cx="276038" cy="307777"/>
          </a:xfrm>
          <a:prstGeom prst="rect">
            <a:avLst/>
          </a:prstGeom>
          <a:noFill/>
        </p:spPr>
        <p:txBody>
          <a:bodyPr wrap="none" rtlCol="0">
            <a:spAutoFit/>
          </a:bodyPr>
          <a:lstStyle/>
          <a:p>
            <a:r>
              <a:rPr lang="en-US" sz="1400" dirty="0" smtClean="0"/>
              <a:t>2</a:t>
            </a:r>
            <a:endParaRPr lang="en-US" sz="1400" dirty="0">
              <a:latin typeface="Symbol" panose="05050102010706020507" pitchFamily="18" charset="2"/>
            </a:endParaRPr>
          </a:p>
        </p:txBody>
      </p:sp>
      <p:sp>
        <p:nvSpPr>
          <p:cNvPr id="17" name="TextBox 16"/>
          <p:cNvSpPr txBox="1"/>
          <p:nvPr/>
        </p:nvSpPr>
        <p:spPr>
          <a:xfrm>
            <a:off x="1964382" y="4455476"/>
            <a:ext cx="276038" cy="307777"/>
          </a:xfrm>
          <a:prstGeom prst="rect">
            <a:avLst/>
          </a:prstGeom>
          <a:noFill/>
        </p:spPr>
        <p:txBody>
          <a:bodyPr wrap="none" rtlCol="0">
            <a:spAutoFit/>
          </a:bodyPr>
          <a:lstStyle/>
          <a:p>
            <a:r>
              <a:rPr lang="en-US" sz="1400" dirty="0" smtClean="0"/>
              <a:t>3</a:t>
            </a:r>
            <a:endParaRPr lang="en-US" sz="1400" dirty="0">
              <a:latin typeface="Symbol" panose="05050102010706020507" pitchFamily="18" charset="2"/>
            </a:endParaRPr>
          </a:p>
        </p:txBody>
      </p:sp>
      <p:sp>
        <p:nvSpPr>
          <p:cNvPr id="18" name="TextBox 17"/>
          <p:cNvSpPr txBox="1"/>
          <p:nvPr/>
        </p:nvSpPr>
        <p:spPr>
          <a:xfrm>
            <a:off x="1574044" y="4763253"/>
            <a:ext cx="276038" cy="307777"/>
          </a:xfrm>
          <a:prstGeom prst="rect">
            <a:avLst/>
          </a:prstGeom>
          <a:noFill/>
        </p:spPr>
        <p:txBody>
          <a:bodyPr wrap="none" rtlCol="0">
            <a:spAutoFit/>
          </a:bodyPr>
          <a:lstStyle/>
          <a:p>
            <a:r>
              <a:rPr lang="en-US" sz="1400" dirty="0" smtClean="0"/>
              <a:t>4</a:t>
            </a:r>
            <a:endParaRPr lang="en-US" sz="1400" dirty="0">
              <a:latin typeface="Symbol" panose="05050102010706020507" pitchFamily="18" charset="2"/>
            </a:endParaRPr>
          </a:p>
        </p:txBody>
      </p:sp>
      <p:sp>
        <p:nvSpPr>
          <p:cNvPr id="21" name="Rectangle 20"/>
          <p:cNvSpPr/>
          <p:nvPr/>
        </p:nvSpPr>
        <p:spPr>
          <a:xfrm>
            <a:off x="5715000" y="5943600"/>
            <a:ext cx="2819401" cy="523220"/>
          </a:xfrm>
          <a:prstGeom prst="rect">
            <a:avLst/>
          </a:prstGeom>
        </p:spPr>
        <p:txBody>
          <a:bodyPr wrap="square">
            <a:spAutoFit/>
          </a:bodyPr>
          <a:lstStyle/>
          <a:p>
            <a:r>
              <a:rPr lang="en-US" sz="1400" dirty="0" smtClean="0">
                <a:solidFill>
                  <a:srgbClr val="FF0000"/>
                </a:solidFill>
              </a:rPr>
              <a:t>M.G., I. Irastorza, J. Redondo, A. Ringwald</a:t>
            </a:r>
            <a:r>
              <a:rPr lang="en-US" sz="1400" dirty="0">
                <a:solidFill>
                  <a:srgbClr val="FF0000"/>
                </a:solidFill>
              </a:rPr>
              <a:t>, JCAP 1605 (2016) </a:t>
            </a:r>
          </a:p>
        </p:txBody>
      </p:sp>
      <p:sp>
        <p:nvSpPr>
          <p:cNvPr id="3" name="TextBox 2"/>
          <p:cNvSpPr txBox="1"/>
          <p:nvPr/>
        </p:nvSpPr>
        <p:spPr>
          <a:xfrm>
            <a:off x="5472512" y="2772527"/>
            <a:ext cx="3138088" cy="2308324"/>
          </a:xfrm>
          <a:prstGeom prst="rect">
            <a:avLst/>
          </a:prstGeom>
          <a:noFill/>
        </p:spPr>
        <p:txBody>
          <a:bodyPr wrap="square" rtlCol="0">
            <a:spAutoFit/>
          </a:bodyPr>
          <a:lstStyle/>
          <a:p>
            <a:pPr algn="just"/>
            <a:r>
              <a:rPr lang="en-US" dirty="0" smtClean="0"/>
              <a:t>The result shows a preference for rates with </a:t>
            </a:r>
            <a:r>
              <a:rPr lang="en-US" i="1" dirty="0" smtClean="0">
                <a:solidFill>
                  <a:srgbClr val="C00000"/>
                </a:solidFill>
              </a:rPr>
              <a:t>n</a:t>
            </a:r>
            <a:r>
              <a:rPr lang="en-US" dirty="0" smtClean="0">
                <a:solidFill>
                  <a:srgbClr val="C00000"/>
                </a:solidFill>
              </a:rPr>
              <a:t>=3-4</a:t>
            </a:r>
            <a:r>
              <a:rPr lang="en-US" dirty="0" smtClean="0"/>
              <a:t>, expected from </a:t>
            </a:r>
            <a:r>
              <a:rPr lang="en-US" dirty="0">
                <a:solidFill>
                  <a:srgbClr val="7030A0"/>
                </a:solidFill>
              </a:rPr>
              <a:t>electron </a:t>
            </a:r>
            <a:r>
              <a:rPr lang="en-US" dirty="0" smtClean="0">
                <a:solidFill>
                  <a:srgbClr val="7030A0"/>
                </a:solidFill>
              </a:rPr>
              <a:t>bremsstrahlung production of axions</a:t>
            </a:r>
            <a:r>
              <a:rPr lang="en-US" dirty="0" smtClean="0"/>
              <a:t>, or for </a:t>
            </a:r>
            <a:r>
              <a:rPr lang="en-US" dirty="0" smtClean="0">
                <a:solidFill>
                  <a:srgbClr val="7030A0"/>
                </a:solidFill>
              </a:rPr>
              <a:t>HP</a:t>
            </a:r>
          </a:p>
          <a:p>
            <a:pPr algn="just"/>
            <a:endParaRPr lang="en-US" dirty="0">
              <a:solidFill>
                <a:srgbClr val="7030A0"/>
              </a:solidFill>
            </a:endParaRPr>
          </a:p>
          <a:p>
            <a:pPr algn="just"/>
            <a:r>
              <a:rPr lang="en-US" dirty="0" smtClean="0"/>
              <a:t>Neutrinos with an anomalous magnetic moment would have n~8 and so are very inefficient</a:t>
            </a:r>
            <a:endParaRPr lang="en-US" dirty="0" smtClean="0">
              <a:solidFill>
                <a:srgbClr val="7030A0"/>
              </a:solidFill>
            </a:endParaRPr>
          </a:p>
        </p:txBody>
      </p:sp>
      <p:sp>
        <p:nvSpPr>
          <p:cNvPr id="14" name="TextBox 13"/>
          <p:cNvSpPr txBox="1"/>
          <p:nvPr/>
        </p:nvSpPr>
        <p:spPr>
          <a:xfrm>
            <a:off x="914399" y="1001189"/>
            <a:ext cx="7895431" cy="1015663"/>
          </a:xfrm>
          <a:prstGeom prst="rect">
            <a:avLst/>
          </a:prstGeom>
          <a:noFill/>
        </p:spPr>
        <p:txBody>
          <a:bodyPr wrap="square" rtlCol="0">
            <a:spAutoFit/>
          </a:bodyPr>
          <a:lstStyle/>
          <a:p>
            <a:r>
              <a:rPr lang="en-US" sz="2000" dirty="0" smtClean="0"/>
              <a:t>A study of the WDLF in the linear region, where </a:t>
            </a:r>
          </a:p>
          <a:p>
            <a:endParaRPr lang="en-US" sz="2000" dirty="0" smtClean="0"/>
          </a:p>
          <a:p>
            <a:r>
              <a:rPr lang="en-US" sz="2000" dirty="0" smtClean="0"/>
              <a:t>was used to test emission rates of the form</a:t>
            </a:r>
          </a:p>
        </p:txBody>
      </p:sp>
      <p:graphicFrame>
        <p:nvGraphicFramePr>
          <p:cNvPr id="15" name="Object 14"/>
          <p:cNvGraphicFramePr>
            <a:graphicFrameLocks noChangeAspect="1"/>
          </p:cNvGraphicFramePr>
          <p:nvPr>
            <p:extLst>
              <p:ext uri="{D42A27DB-BD31-4B8C-83A1-F6EECF244321}">
                <p14:modId xmlns:p14="http://schemas.microsoft.com/office/powerpoint/2010/main" val="1709531842"/>
              </p:ext>
            </p:extLst>
          </p:nvPr>
        </p:nvGraphicFramePr>
        <p:xfrm>
          <a:off x="5826522" y="1622415"/>
          <a:ext cx="1160463" cy="415925"/>
        </p:xfrm>
        <a:graphic>
          <a:graphicData uri="http://schemas.openxmlformats.org/presentationml/2006/ole">
            <mc:AlternateContent xmlns:mc="http://schemas.openxmlformats.org/markup-compatibility/2006">
              <mc:Choice xmlns:v="urn:schemas-microsoft-com:vml" Requires="v">
                <p:oleObj spid="_x0000_s271474" name="Equation" r:id="rId4" imgW="647640" imgH="241200" progId="Equation.3">
                  <p:embed/>
                </p:oleObj>
              </mc:Choice>
              <mc:Fallback>
                <p:oleObj name="Equation" r:id="rId4" imgW="647640" imgH="241200" progId="Equation.3">
                  <p:embed/>
                  <p:pic>
                    <p:nvPicPr>
                      <p:cNvPr id="12" name="Object 11"/>
                      <p:cNvPicPr>
                        <a:picLocks noChangeAspect="1" noChangeArrowheads="1"/>
                      </p:cNvPicPr>
                      <p:nvPr/>
                    </p:nvPicPr>
                    <p:blipFill>
                      <a:blip r:embed="rId5"/>
                      <a:srcRect/>
                      <a:stretch>
                        <a:fillRect/>
                      </a:stretch>
                    </p:blipFill>
                    <p:spPr bwMode="auto">
                      <a:xfrm>
                        <a:off x="5826522" y="1622415"/>
                        <a:ext cx="1160463" cy="415925"/>
                      </a:xfrm>
                      <a:prstGeom prst="rect">
                        <a:avLst/>
                      </a:prstGeom>
                      <a:noFill/>
                      <a:ln w="19050">
                        <a:solidFill>
                          <a:srgbClr val="C00000"/>
                        </a:solidFill>
                      </a:ln>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901355450"/>
              </p:ext>
            </p:extLst>
          </p:nvPr>
        </p:nvGraphicFramePr>
        <p:xfrm>
          <a:off x="6224192" y="1005961"/>
          <a:ext cx="1525587" cy="438150"/>
        </p:xfrm>
        <a:graphic>
          <a:graphicData uri="http://schemas.openxmlformats.org/presentationml/2006/ole">
            <mc:AlternateContent xmlns:mc="http://schemas.openxmlformats.org/markup-compatibility/2006">
              <mc:Choice xmlns:v="urn:schemas-microsoft-com:vml" Requires="v">
                <p:oleObj spid="_x0000_s271475" name="Equation" r:id="rId6" imgW="850680" imgH="253800" progId="Equation.3">
                  <p:embed/>
                </p:oleObj>
              </mc:Choice>
              <mc:Fallback>
                <p:oleObj name="Equation" r:id="rId6" imgW="850680" imgH="253800" progId="Equation.3">
                  <p:embed/>
                  <p:pic>
                    <p:nvPicPr>
                      <p:cNvPr id="19" name="Object 18"/>
                      <p:cNvPicPr>
                        <a:picLocks noChangeAspect="1" noChangeArrowheads="1"/>
                      </p:cNvPicPr>
                      <p:nvPr/>
                    </p:nvPicPr>
                    <p:blipFill>
                      <a:blip r:embed="rId7"/>
                      <a:srcRect/>
                      <a:stretch>
                        <a:fillRect/>
                      </a:stretch>
                    </p:blipFill>
                    <p:spPr bwMode="auto">
                      <a:xfrm>
                        <a:off x="6224192" y="1005961"/>
                        <a:ext cx="1525587" cy="4381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32907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1"/>
          <p:cNvSpPr/>
          <p:nvPr/>
        </p:nvSpPr>
        <p:spPr>
          <a:xfrm>
            <a:off x="381000" y="152400"/>
            <a:ext cx="80772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WDLF and new physics</a:t>
            </a:r>
            <a:endParaRPr sz="2400" dirty="0">
              <a:effectLst>
                <a:outerShdw blurRad="38100" dist="38100" dir="2700000" algn="tl">
                  <a:srgbClr val="000000">
                    <a:alpha val="43137"/>
                  </a:srgbClr>
                </a:outerShdw>
              </a:effectLst>
            </a:endParaRPr>
          </a:p>
        </p:txBody>
      </p:sp>
      <p:sp>
        <p:nvSpPr>
          <p:cNvPr id="10" name="TextBox 9"/>
          <p:cNvSpPr txBox="1"/>
          <p:nvPr/>
        </p:nvSpPr>
        <p:spPr>
          <a:xfrm>
            <a:off x="914399" y="1001189"/>
            <a:ext cx="7895431" cy="1015663"/>
          </a:xfrm>
          <a:prstGeom prst="rect">
            <a:avLst/>
          </a:prstGeom>
          <a:noFill/>
        </p:spPr>
        <p:txBody>
          <a:bodyPr wrap="square" rtlCol="0">
            <a:spAutoFit/>
          </a:bodyPr>
          <a:lstStyle/>
          <a:p>
            <a:r>
              <a:rPr lang="en-US" sz="2000" dirty="0" smtClean="0"/>
              <a:t>A study of the WDLF in the linear region, where </a:t>
            </a:r>
          </a:p>
          <a:p>
            <a:endParaRPr lang="en-US" sz="2000" dirty="0" smtClean="0"/>
          </a:p>
          <a:p>
            <a:r>
              <a:rPr lang="en-US" sz="2000" dirty="0" smtClean="0"/>
              <a:t>was used to test emission rates of the form</a:t>
            </a:r>
          </a:p>
        </p:txBody>
      </p:sp>
      <p:graphicFrame>
        <p:nvGraphicFramePr>
          <p:cNvPr id="12" name="Object 11"/>
          <p:cNvGraphicFramePr>
            <a:graphicFrameLocks noChangeAspect="1"/>
          </p:cNvGraphicFramePr>
          <p:nvPr>
            <p:extLst>
              <p:ext uri="{D42A27DB-BD31-4B8C-83A1-F6EECF244321}">
                <p14:modId xmlns:p14="http://schemas.microsoft.com/office/powerpoint/2010/main" val="2269380112"/>
              </p:ext>
            </p:extLst>
          </p:nvPr>
        </p:nvGraphicFramePr>
        <p:xfrm>
          <a:off x="5826522" y="1622415"/>
          <a:ext cx="1160463" cy="415925"/>
        </p:xfrm>
        <a:graphic>
          <a:graphicData uri="http://schemas.openxmlformats.org/presentationml/2006/ole">
            <mc:AlternateContent xmlns:mc="http://schemas.openxmlformats.org/markup-compatibility/2006">
              <mc:Choice xmlns:v="urn:schemas-microsoft-com:vml" Requires="v">
                <p:oleObj spid="_x0000_s189156" name="Equation" r:id="rId3" imgW="647640" imgH="241200" progId="Equation.3">
                  <p:embed/>
                </p:oleObj>
              </mc:Choice>
              <mc:Fallback>
                <p:oleObj name="Equation" r:id="rId3" imgW="647640" imgH="241200" progId="Equation.3">
                  <p:embed/>
                  <p:pic>
                    <p:nvPicPr>
                      <p:cNvPr id="0" name=""/>
                      <p:cNvPicPr>
                        <a:picLocks noChangeAspect="1" noChangeArrowheads="1"/>
                      </p:cNvPicPr>
                      <p:nvPr/>
                    </p:nvPicPr>
                    <p:blipFill>
                      <a:blip r:embed="rId4"/>
                      <a:srcRect/>
                      <a:stretch>
                        <a:fillRect/>
                      </a:stretch>
                    </p:blipFill>
                    <p:spPr bwMode="auto">
                      <a:xfrm>
                        <a:off x="5826522" y="1622415"/>
                        <a:ext cx="1160463" cy="415925"/>
                      </a:xfrm>
                      <a:prstGeom prst="rect">
                        <a:avLst/>
                      </a:prstGeom>
                      <a:noFill/>
                      <a:ln w="19050">
                        <a:solidFill>
                          <a:srgbClr val="C00000"/>
                        </a:solidFill>
                      </a:ln>
                      <a:extLst/>
                    </p:spPr>
                  </p:pic>
                </p:oleObj>
              </mc:Fallback>
            </mc:AlternateContent>
          </a:graphicData>
        </a:graphic>
      </p:graphicFrame>
      <p:pic>
        <p:nvPicPr>
          <p:cNvPr id="2" name="Picture 1"/>
          <p:cNvPicPr>
            <a:picLocks noChangeAspect="1"/>
          </p:cNvPicPr>
          <p:nvPr/>
        </p:nvPicPr>
        <p:blipFill>
          <a:blip r:embed="rId5"/>
          <a:stretch>
            <a:fillRect/>
          </a:stretch>
        </p:blipFill>
        <p:spPr>
          <a:xfrm>
            <a:off x="685800" y="2772527"/>
            <a:ext cx="4439969" cy="3981451"/>
          </a:xfrm>
          <a:prstGeom prst="rect">
            <a:avLst/>
          </a:prstGeom>
        </p:spPr>
      </p:pic>
      <p:sp>
        <p:nvSpPr>
          <p:cNvPr id="11" name="TextBox 10"/>
          <p:cNvSpPr txBox="1"/>
          <p:nvPr/>
        </p:nvSpPr>
        <p:spPr>
          <a:xfrm>
            <a:off x="2452519" y="4185256"/>
            <a:ext cx="385042" cy="307777"/>
          </a:xfrm>
          <a:prstGeom prst="rect">
            <a:avLst/>
          </a:prstGeom>
          <a:noFill/>
        </p:spPr>
        <p:txBody>
          <a:bodyPr wrap="none" rtlCol="0">
            <a:spAutoFit/>
          </a:bodyPr>
          <a:lstStyle/>
          <a:p>
            <a:r>
              <a:rPr lang="en-US" sz="1400" dirty="0" smtClean="0"/>
              <a:t>1</a:t>
            </a:r>
            <a:r>
              <a:rPr lang="en-US" sz="1400" dirty="0" smtClean="0">
                <a:latin typeface="Symbol" panose="05050102010706020507" pitchFamily="18" charset="2"/>
              </a:rPr>
              <a:t>s</a:t>
            </a:r>
            <a:endParaRPr lang="en-US" sz="1400" dirty="0">
              <a:latin typeface="Symbol" panose="05050102010706020507" pitchFamily="18" charset="2"/>
            </a:endParaRPr>
          </a:p>
        </p:txBody>
      </p:sp>
      <p:sp>
        <p:nvSpPr>
          <p:cNvPr id="13" name="TextBox 12"/>
          <p:cNvSpPr txBox="1"/>
          <p:nvPr/>
        </p:nvSpPr>
        <p:spPr>
          <a:xfrm>
            <a:off x="2192982" y="4337656"/>
            <a:ext cx="276038" cy="307777"/>
          </a:xfrm>
          <a:prstGeom prst="rect">
            <a:avLst/>
          </a:prstGeom>
          <a:noFill/>
        </p:spPr>
        <p:txBody>
          <a:bodyPr wrap="none" rtlCol="0">
            <a:spAutoFit/>
          </a:bodyPr>
          <a:lstStyle/>
          <a:p>
            <a:r>
              <a:rPr lang="en-US" sz="1400" dirty="0" smtClean="0"/>
              <a:t>2</a:t>
            </a:r>
            <a:endParaRPr lang="en-US" sz="1400" dirty="0">
              <a:latin typeface="Symbol" panose="05050102010706020507" pitchFamily="18" charset="2"/>
            </a:endParaRPr>
          </a:p>
        </p:txBody>
      </p:sp>
      <p:sp>
        <p:nvSpPr>
          <p:cNvPr id="17" name="TextBox 16"/>
          <p:cNvSpPr txBox="1"/>
          <p:nvPr/>
        </p:nvSpPr>
        <p:spPr>
          <a:xfrm>
            <a:off x="1964382" y="4455476"/>
            <a:ext cx="276038" cy="307777"/>
          </a:xfrm>
          <a:prstGeom prst="rect">
            <a:avLst/>
          </a:prstGeom>
          <a:noFill/>
        </p:spPr>
        <p:txBody>
          <a:bodyPr wrap="none" rtlCol="0">
            <a:spAutoFit/>
          </a:bodyPr>
          <a:lstStyle/>
          <a:p>
            <a:r>
              <a:rPr lang="en-US" sz="1400" dirty="0" smtClean="0"/>
              <a:t>3</a:t>
            </a:r>
            <a:endParaRPr lang="en-US" sz="1400" dirty="0">
              <a:latin typeface="Symbol" panose="05050102010706020507" pitchFamily="18" charset="2"/>
            </a:endParaRPr>
          </a:p>
        </p:txBody>
      </p:sp>
      <p:sp>
        <p:nvSpPr>
          <p:cNvPr id="18" name="TextBox 17"/>
          <p:cNvSpPr txBox="1"/>
          <p:nvPr/>
        </p:nvSpPr>
        <p:spPr>
          <a:xfrm>
            <a:off x="1574044" y="4763253"/>
            <a:ext cx="276038" cy="307777"/>
          </a:xfrm>
          <a:prstGeom prst="rect">
            <a:avLst/>
          </a:prstGeom>
          <a:noFill/>
        </p:spPr>
        <p:txBody>
          <a:bodyPr wrap="none" rtlCol="0">
            <a:spAutoFit/>
          </a:bodyPr>
          <a:lstStyle/>
          <a:p>
            <a:r>
              <a:rPr lang="en-US" sz="1400" dirty="0" smtClean="0"/>
              <a:t>4</a:t>
            </a:r>
            <a:endParaRPr lang="en-US" sz="1400" dirty="0">
              <a:latin typeface="Symbol" panose="05050102010706020507" pitchFamily="18" charset="2"/>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120808678"/>
              </p:ext>
            </p:extLst>
          </p:nvPr>
        </p:nvGraphicFramePr>
        <p:xfrm>
          <a:off x="6224192" y="1005961"/>
          <a:ext cx="1525587" cy="438150"/>
        </p:xfrm>
        <a:graphic>
          <a:graphicData uri="http://schemas.openxmlformats.org/presentationml/2006/ole">
            <mc:AlternateContent xmlns:mc="http://schemas.openxmlformats.org/markup-compatibility/2006">
              <mc:Choice xmlns:v="urn:schemas-microsoft-com:vml" Requires="v">
                <p:oleObj spid="_x0000_s189157" name="Equation" r:id="rId6" imgW="850680" imgH="253800" progId="Equation.3">
                  <p:embed/>
                </p:oleObj>
              </mc:Choice>
              <mc:Fallback>
                <p:oleObj name="Equation" r:id="rId6" imgW="850680" imgH="253800" progId="Equation.3">
                  <p:embed/>
                  <p:pic>
                    <p:nvPicPr>
                      <p:cNvPr id="20" name="Object 19"/>
                      <p:cNvPicPr>
                        <a:picLocks noChangeAspect="1" noChangeArrowheads="1"/>
                      </p:cNvPicPr>
                      <p:nvPr/>
                    </p:nvPicPr>
                    <p:blipFill>
                      <a:blip r:embed="rId7"/>
                      <a:srcRect/>
                      <a:stretch>
                        <a:fillRect/>
                      </a:stretch>
                    </p:blipFill>
                    <p:spPr bwMode="auto">
                      <a:xfrm>
                        <a:off x="6224192" y="1005961"/>
                        <a:ext cx="1525587" cy="438150"/>
                      </a:xfrm>
                      <a:prstGeom prst="rect">
                        <a:avLst/>
                      </a:prstGeom>
                      <a:noFill/>
                      <a:ln>
                        <a:noFill/>
                      </a:ln>
                      <a:extLst/>
                    </p:spPr>
                  </p:pic>
                </p:oleObj>
              </mc:Fallback>
            </mc:AlternateContent>
          </a:graphicData>
        </a:graphic>
      </p:graphicFrame>
      <p:sp>
        <p:nvSpPr>
          <p:cNvPr id="21" name="Rectangle 20"/>
          <p:cNvSpPr/>
          <p:nvPr/>
        </p:nvSpPr>
        <p:spPr>
          <a:xfrm>
            <a:off x="5715000" y="5943600"/>
            <a:ext cx="2819401" cy="523220"/>
          </a:xfrm>
          <a:prstGeom prst="rect">
            <a:avLst/>
          </a:prstGeom>
        </p:spPr>
        <p:txBody>
          <a:bodyPr wrap="square">
            <a:spAutoFit/>
          </a:bodyPr>
          <a:lstStyle/>
          <a:p>
            <a:r>
              <a:rPr lang="en-US" sz="1400" dirty="0" smtClean="0">
                <a:solidFill>
                  <a:srgbClr val="FF0000"/>
                </a:solidFill>
              </a:rPr>
              <a:t>M.G., I. Irastorza, J. Redondo, A. Ringwald</a:t>
            </a:r>
            <a:r>
              <a:rPr lang="en-US" sz="1400" dirty="0">
                <a:solidFill>
                  <a:srgbClr val="FF0000"/>
                </a:solidFill>
              </a:rPr>
              <a:t>, JCAP 1605 (2016) </a:t>
            </a:r>
          </a:p>
        </p:txBody>
      </p:sp>
      <p:sp>
        <p:nvSpPr>
          <p:cNvPr id="23" name="TextBox 22"/>
          <p:cNvSpPr txBox="1"/>
          <p:nvPr/>
        </p:nvSpPr>
        <p:spPr>
          <a:xfrm>
            <a:off x="5675015" y="2449361"/>
            <a:ext cx="2932904" cy="646331"/>
          </a:xfrm>
          <a:prstGeom prst="rect">
            <a:avLst/>
          </a:prstGeom>
          <a:noFill/>
        </p:spPr>
        <p:txBody>
          <a:bodyPr wrap="square" rtlCol="0">
            <a:spAutoFit/>
          </a:bodyPr>
          <a:lstStyle/>
          <a:p>
            <a:pPr algn="just"/>
            <a:r>
              <a:rPr lang="en-US" dirty="0" smtClean="0"/>
              <a:t>The </a:t>
            </a:r>
            <a:r>
              <a:rPr lang="en-US" dirty="0" smtClean="0">
                <a:solidFill>
                  <a:srgbClr val="7030A0"/>
                </a:solidFill>
              </a:rPr>
              <a:t>HP solution </a:t>
            </a:r>
            <a:r>
              <a:rPr lang="en-US" dirty="0" smtClean="0"/>
              <a:t>is mostly excluded by the sun and HB</a:t>
            </a:r>
            <a:endParaRPr lang="en-US" dirty="0" smtClean="0">
              <a:solidFill>
                <a:srgbClr val="7030A0"/>
              </a:solidFill>
            </a:endParaRPr>
          </a:p>
        </p:txBody>
      </p:sp>
      <p:pic>
        <p:nvPicPr>
          <p:cNvPr id="4" name="Picture 3"/>
          <p:cNvPicPr>
            <a:picLocks noChangeAspect="1"/>
          </p:cNvPicPr>
          <p:nvPr/>
        </p:nvPicPr>
        <p:blipFill>
          <a:blip r:embed="rId8"/>
          <a:stretch>
            <a:fillRect/>
          </a:stretch>
        </p:blipFill>
        <p:spPr>
          <a:xfrm>
            <a:off x="5303173" y="3297306"/>
            <a:ext cx="3276443" cy="2570093"/>
          </a:xfrm>
          <a:prstGeom prst="rect">
            <a:avLst/>
          </a:prstGeom>
        </p:spPr>
      </p:pic>
    </p:spTree>
    <p:extLst>
      <p:ext uri="{BB962C8B-B14F-4D97-AF65-F5344CB8AC3E}">
        <p14:creationId xmlns:p14="http://schemas.microsoft.com/office/powerpoint/2010/main" val="2294132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RG Cooling</a:t>
            </a:r>
            <a:endParaRPr sz="2400" dirty="0">
              <a:effectLst>
                <a:outerShdw blurRad="38100" dist="38100" dir="2700000" algn="tl">
                  <a:srgbClr val="000000">
                    <a:alpha val="43137"/>
                  </a:srgbClr>
                </a:outerShdw>
              </a:effectLst>
            </a:endParaRPr>
          </a:p>
        </p:txBody>
      </p:sp>
      <p:sp>
        <p:nvSpPr>
          <p:cNvPr id="4" name="Rectangle 3"/>
          <p:cNvSpPr/>
          <p:nvPr/>
        </p:nvSpPr>
        <p:spPr>
          <a:xfrm>
            <a:off x="838200" y="990600"/>
            <a:ext cx="7924800" cy="707886"/>
          </a:xfrm>
          <a:prstGeom prst="rect">
            <a:avLst/>
          </a:prstGeom>
        </p:spPr>
        <p:txBody>
          <a:bodyPr wrap="square">
            <a:spAutoFit/>
          </a:bodyPr>
          <a:lstStyle/>
          <a:p>
            <a:r>
              <a:rPr lang="en-US" sz="2000" dirty="0"/>
              <a:t>A particularly useful observable in the CMD is the </a:t>
            </a:r>
            <a:r>
              <a:rPr lang="en-US" sz="2000" dirty="0" smtClean="0"/>
              <a:t>brightness of the tip of </a:t>
            </a:r>
            <a:r>
              <a:rPr lang="en-US" sz="2000" dirty="0"/>
              <a:t>the RG branch</a:t>
            </a:r>
            <a:r>
              <a:rPr lang="en-US" sz="2000" dirty="0" smtClean="0"/>
              <a:t>.  </a:t>
            </a:r>
          </a:p>
        </p:txBody>
      </p:sp>
      <p:sp>
        <p:nvSpPr>
          <p:cNvPr id="10" name="TextBox 9"/>
          <p:cNvSpPr txBox="1"/>
          <p:nvPr/>
        </p:nvSpPr>
        <p:spPr>
          <a:xfrm>
            <a:off x="4883695" y="1828800"/>
            <a:ext cx="3879306" cy="707886"/>
          </a:xfrm>
          <a:prstGeom prst="rect">
            <a:avLst/>
          </a:prstGeom>
          <a:noFill/>
        </p:spPr>
        <p:txBody>
          <a:bodyPr wrap="square" rtlCol="0">
            <a:spAutoFit/>
          </a:bodyPr>
          <a:lstStyle/>
          <a:p>
            <a:pPr lvl="0"/>
            <a:r>
              <a:rPr lang="en-US" sz="2000" dirty="0">
                <a:solidFill>
                  <a:srgbClr val="0070C0"/>
                </a:solidFill>
              </a:rPr>
              <a:t>Additional cooling would give rise to a brighter RGB tip</a:t>
            </a:r>
            <a:r>
              <a:rPr lang="en-US" sz="2000" dirty="0" smtClean="0">
                <a:solidFill>
                  <a:srgbClr val="0070C0"/>
                </a:solidFill>
              </a:rPr>
              <a:t>.</a:t>
            </a:r>
            <a:endParaRPr lang="en-US" sz="2000" dirty="0">
              <a:solidFill>
                <a:srgbClr val="0070C0"/>
              </a:solidFill>
            </a:endParaRP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64135"/>
            <a:ext cx="391702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3048000" y="2298676"/>
            <a:ext cx="351282" cy="40326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3399282" y="1905000"/>
            <a:ext cx="236632" cy="65281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231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RG Cooling</a:t>
            </a:r>
            <a:endParaRPr sz="2400" dirty="0">
              <a:effectLst>
                <a:outerShdw blurRad="38100" dist="38100" dir="2700000" algn="tl">
                  <a:srgbClr val="000000">
                    <a:alpha val="43137"/>
                  </a:srgbClr>
                </a:outerShdw>
              </a:effectLst>
            </a:endParaRPr>
          </a:p>
        </p:txBody>
      </p:sp>
      <p:sp>
        <p:nvSpPr>
          <p:cNvPr id="4" name="Rectangle 3"/>
          <p:cNvSpPr/>
          <p:nvPr/>
        </p:nvSpPr>
        <p:spPr>
          <a:xfrm>
            <a:off x="838200" y="990600"/>
            <a:ext cx="7924800" cy="707886"/>
          </a:xfrm>
          <a:prstGeom prst="rect">
            <a:avLst/>
          </a:prstGeom>
        </p:spPr>
        <p:txBody>
          <a:bodyPr wrap="square">
            <a:spAutoFit/>
          </a:bodyPr>
          <a:lstStyle/>
          <a:p>
            <a:r>
              <a:rPr lang="en-US" sz="2000" dirty="0"/>
              <a:t>A particularly useful observable in the CMD is the </a:t>
            </a:r>
            <a:r>
              <a:rPr lang="en-US" sz="2000" dirty="0" smtClean="0"/>
              <a:t>brightness of the tip of </a:t>
            </a:r>
            <a:r>
              <a:rPr lang="en-US" sz="2000" dirty="0"/>
              <a:t>the RG branch</a:t>
            </a:r>
            <a:r>
              <a:rPr lang="en-US" sz="2000" dirty="0" smtClean="0"/>
              <a:t>.  </a:t>
            </a:r>
          </a:p>
        </p:txBody>
      </p:sp>
      <p:sp>
        <p:nvSpPr>
          <p:cNvPr id="11" name="TextBox 10"/>
          <p:cNvSpPr txBox="1"/>
          <p:nvPr/>
        </p:nvSpPr>
        <p:spPr>
          <a:xfrm>
            <a:off x="4883695" y="1828800"/>
            <a:ext cx="3879306" cy="4278094"/>
          </a:xfrm>
          <a:prstGeom prst="rect">
            <a:avLst/>
          </a:prstGeom>
          <a:noFill/>
        </p:spPr>
        <p:txBody>
          <a:bodyPr wrap="square" rtlCol="0">
            <a:spAutoFit/>
          </a:bodyPr>
          <a:lstStyle/>
          <a:p>
            <a:pPr lvl="0"/>
            <a:r>
              <a:rPr lang="en-US" sz="2000" dirty="0">
                <a:solidFill>
                  <a:srgbClr val="0070C0"/>
                </a:solidFill>
              </a:rPr>
              <a:t>Additional cooling would give rise to a brighter RGB tip.</a:t>
            </a:r>
          </a:p>
          <a:p>
            <a:pPr lvl="0"/>
            <a:r>
              <a:rPr lang="en-US" sz="2000" dirty="0">
                <a:solidFill>
                  <a:prstClr val="black"/>
                </a:solidFill>
              </a:rPr>
              <a:t> </a:t>
            </a:r>
          </a:p>
          <a:p>
            <a:pPr lvl="0"/>
            <a:r>
              <a:rPr lang="en-US" sz="2000" dirty="0">
                <a:solidFill>
                  <a:prstClr val="black"/>
                </a:solidFill>
              </a:rPr>
              <a:t>Recent papers showed a tip slightly more luminous than expected</a:t>
            </a:r>
          </a:p>
          <a:p>
            <a:endParaRPr lang="en-US" sz="2000" dirty="0" smtClean="0"/>
          </a:p>
          <a:p>
            <a:r>
              <a:rPr lang="en-US" b="1" dirty="0" smtClean="0"/>
              <a:t>M5</a:t>
            </a:r>
            <a:r>
              <a:rPr lang="en-US" dirty="0" smtClean="0"/>
              <a:t>:</a:t>
            </a:r>
            <a:r>
              <a:rPr lang="en-US" dirty="0" smtClean="0">
                <a:solidFill>
                  <a:srgbClr val="C00000"/>
                </a:solidFill>
              </a:rPr>
              <a:t> </a:t>
            </a:r>
            <a:r>
              <a:rPr lang="en-US" sz="1600" dirty="0"/>
              <a:t>(analysis of </a:t>
            </a:r>
            <a:r>
              <a:rPr lang="en-US" sz="1600" dirty="0" err="1"/>
              <a:t>g</a:t>
            </a:r>
            <a:r>
              <a:rPr lang="en-US" sz="1600" baseline="-25000" dirty="0" err="1"/>
              <a:t>ae</a:t>
            </a:r>
            <a:r>
              <a:rPr lang="en-US" sz="1600" dirty="0"/>
              <a:t> and </a:t>
            </a:r>
            <a:r>
              <a:rPr lang="en-US" sz="1600" dirty="0" err="1">
                <a:latin typeface="Symbol" panose="05050102010706020507" pitchFamily="18" charset="2"/>
              </a:rPr>
              <a:t>m</a:t>
            </a:r>
            <a:r>
              <a:rPr lang="en-US" sz="1600" baseline="-25000" dirty="0" err="1">
                <a:latin typeface="Symbol" panose="05050102010706020507" pitchFamily="18" charset="2"/>
              </a:rPr>
              <a:t>n</a:t>
            </a:r>
            <a:r>
              <a:rPr lang="en-US" sz="1600" dirty="0"/>
              <a:t>) </a:t>
            </a:r>
            <a:endParaRPr lang="en-US" sz="1600" dirty="0" smtClean="0"/>
          </a:p>
          <a:p>
            <a:r>
              <a:rPr lang="en-US" sz="1600" dirty="0" smtClean="0">
                <a:solidFill>
                  <a:srgbClr val="C00000"/>
                </a:solidFill>
              </a:rPr>
              <a:t>        </a:t>
            </a:r>
            <a:r>
              <a:rPr lang="en-US" sz="1600" dirty="0" err="1" smtClean="0">
                <a:solidFill>
                  <a:srgbClr val="C00000"/>
                </a:solidFill>
              </a:rPr>
              <a:t>Viaux</a:t>
            </a:r>
            <a:r>
              <a:rPr lang="en-US" sz="1600" dirty="0" smtClean="0">
                <a:solidFill>
                  <a:srgbClr val="C00000"/>
                </a:solidFill>
              </a:rPr>
              <a:t> </a:t>
            </a:r>
            <a:r>
              <a:rPr lang="en-US" sz="1600" dirty="0">
                <a:solidFill>
                  <a:srgbClr val="C00000"/>
                </a:solidFill>
              </a:rPr>
              <a:t>et. al., </a:t>
            </a:r>
            <a:r>
              <a:rPr lang="en-US" sz="1600" dirty="0" err="1">
                <a:solidFill>
                  <a:srgbClr val="C00000"/>
                </a:solidFill>
              </a:rPr>
              <a:t>Phys.Rev.Lett</a:t>
            </a:r>
            <a:r>
              <a:rPr lang="en-US" sz="1600" dirty="0">
                <a:solidFill>
                  <a:srgbClr val="C00000"/>
                </a:solidFill>
              </a:rPr>
              <a:t>. 111 (2013</a:t>
            </a:r>
            <a:r>
              <a:rPr lang="en-US" sz="1600" dirty="0" smtClean="0">
                <a:solidFill>
                  <a:srgbClr val="C00000"/>
                </a:solidFill>
              </a:rPr>
              <a:t>);</a:t>
            </a:r>
            <a:endParaRPr lang="en-US" sz="1600" dirty="0" smtClean="0">
              <a:solidFill>
                <a:srgbClr val="FF0000"/>
              </a:solidFill>
            </a:endParaRPr>
          </a:p>
          <a:p>
            <a:r>
              <a:rPr lang="en-US" sz="1600" dirty="0" smtClean="0">
                <a:solidFill>
                  <a:srgbClr val="C00000"/>
                </a:solidFill>
              </a:rPr>
              <a:t>        </a:t>
            </a:r>
            <a:r>
              <a:rPr lang="en-US" sz="1600" dirty="0" err="1" smtClean="0">
                <a:solidFill>
                  <a:srgbClr val="C00000"/>
                </a:solidFill>
              </a:rPr>
              <a:t>Viaux</a:t>
            </a:r>
            <a:r>
              <a:rPr lang="en-US" sz="1600" dirty="0" smtClean="0">
                <a:solidFill>
                  <a:srgbClr val="C00000"/>
                </a:solidFill>
              </a:rPr>
              <a:t> </a:t>
            </a:r>
            <a:r>
              <a:rPr lang="en-US" sz="1600" dirty="0">
                <a:solidFill>
                  <a:srgbClr val="C00000"/>
                </a:solidFill>
              </a:rPr>
              <a:t>et. al. </a:t>
            </a:r>
            <a:r>
              <a:rPr lang="en-US" sz="1600" dirty="0" err="1">
                <a:solidFill>
                  <a:srgbClr val="C00000"/>
                </a:solidFill>
              </a:rPr>
              <a:t>Astron.Astrophys</a:t>
            </a:r>
            <a:r>
              <a:rPr lang="en-US" sz="1600" dirty="0">
                <a:solidFill>
                  <a:srgbClr val="C00000"/>
                </a:solidFill>
              </a:rPr>
              <a:t>. 558 </a:t>
            </a:r>
            <a:r>
              <a:rPr lang="en-US" sz="1600" dirty="0" smtClean="0">
                <a:solidFill>
                  <a:srgbClr val="C00000"/>
                </a:solidFill>
              </a:rPr>
              <a:t>   </a:t>
            </a:r>
          </a:p>
          <a:p>
            <a:r>
              <a:rPr lang="en-US" sz="1600" dirty="0">
                <a:solidFill>
                  <a:srgbClr val="C00000"/>
                </a:solidFill>
              </a:rPr>
              <a:t> </a:t>
            </a:r>
            <a:r>
              <a:rPr lang="en-US" sz="1600" dirty="0" smtClean="0">
                <a:solidFill>
                  <a:srgbClr val="C00000"/>
                </a:solidFill>
              </a:rPr>
              <a:t>       (</a:t>
            </a:r>
            <a:r>
              <a:rPr lang="en-US" sz="1600" dirty="0">
                <a:solidFill>
                  <a:srgbClr val="C00000"/>
                </a:solidFill>
              </a:rPr>
              <a:t>2013) </a:t>
            </a:r>
            <a:r>
              <a:rPr lang="en-US" sz="1600" dirty="0" smtClean="0">
                <a:solidFill>
                  <a:srgbClr val="C00000"/>
                </a:solidFill>
              </a:rPr>
              <a:t>A12; </a:t>
            </a:r>
          </a:p>
          <a:p>
            <a:endParaRPr lang="en-US" sz="1600" dirty="0" smtClean="0">
              <a:solidFill>
                <a:srgbClr val="C00000"/>
              </a:solidFill>
            </a:endParaRPr>
          </a:p>
          <a:p>
            <a:r>
              <a:rPr lang="en-US" b="1" dirty="0" smtClean="0">
                <a:latin typeface="Symbol" panose="05050102010706020507" pitchFamily="18" charset="2"/>
              </a:rPr>
              <a:t>w</a:t>
            </a:r>
            <a:r>
              <a:rPr lang="en-US" b="1" dirty="0" smtClean="0"/>
              <a:t>-Centauri</a:t>
            </a:r>
            <a:r>
              <a:rPr lang="en-US" dirty="0" smtClean="0"/>
              <a:t>:</a:t>
            </a:r>
            <a:r>
              <a:rPr lang="en-US" sz="1600" dirty="0" smtClean="0"/>
              <a:t> </a:t>
            </a:r>
            <a:r>
              <a:rPr lang="en-US" sz="1600" dirty="0"/>
              <a:t>(analysis of </a:t>
            </a:r>
            <a:r>
              <a:rPr lang="en-US" sz="1600" dirty="0" err="1">
                <a:latin typeface="Symbol" panose="05050102010706020507" pitchFamily="18" charset="2"/>
              </a:rPr>
              <a:t>m</a:t>
            </a:r>
            <a:r>
              <a:rPr lang="en-US" sz="1600" baseline="-25000" dirty="0" err="1">
                <a:latin typeface="Symbol" panose="05050102010706020507" pitchFamily="18" charset="2"/>
              </a:rPr>
              <a:t>n</a:t>
            </a:r>
            <a:r>
              <a:rPr lang="en-US" sz="1600" dirty="0"/>
              <a:t>)</a:t>
            </a:r>
          </a:p>
          <a:p>
            <a:pPr lvl="0"/>
            <a:r>
              <a:rPr lang="en-US" sz="1600" dirty="0" smtClean="0">
                <a:solidFill>
                  <a:srgbClr val="C00000"/>
                </a:solidFill>
              </a:rPr>
              <a:t>        </a:t>
            </a:r>
            <a:r>
              <a:rPr lang="en-US" sz="1600" dirty="0" err="1" smtClean="0">
                <a:solidFill>
                  <a:srgbClr val="C00000"/>
                </a:solidFill>
              </a:rPr>
              <a:t>Arceo-Daz</a:t>
            </a:r>
            <a:r>
              <a:rPr lang="en-US" sz="1600" dirty="0" smtClean="0">
                <a:solidFill>
                  <a:srgbClr val="C00000"/>
                </a:solidFill>
              </a:rPr>
              <a:t> </a:t>
            </a:r>
            <a:r>
              <a:rPr lang="en-US" sz="1600" dirty="0">
                <a:solidFill>
                  <a:srgbClr val="C00000"/>
                </a:solidFill>
              </a:rPr>
              <a:t>et. al. (2015</a:t>
            </a:r>
            <a:r>
              <a:rPr lang="en-US" sz="1600" dirty="0" smtClean="0">
                <a:solidFill>
                  <a:srgbClr val="C00000"/>
                </a:solidFill>
              </a:rPr>
              <a:t>)</a:t>
            </a:r>
            <a:endParaRPr lang="en-US" sz="2000" dirty="0" smtClean="0"/>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64135"/>
            <a:ext cx="391702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3048000" y="2298676"/>
            <a:ext cx="351282" cy="40326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0800000">
            <a:off x="3399282" y="1905000"/>
            <a:ext cx="236632" cy="65281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83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914400" y="189000"/>
            <a:ext cx="7010400" cy="577800"/>
          </a:xfrm>
          <a:prstGeom prst="rect">
            <a:avLst/>
          </a:prstGeom>
        </p:spPr>
        <p:txBody>
          <a:bodyPr lIns="90000" tIns="45000" rIns="90000" bIns="45000"/>
          <a:lstStyle/>
          <a:p>
            <a:pPr algn="ctr"/>
            <a:r>
              <a:rPr lang="en-US" sz="4400" dirty="0" smtClean="0">
                <a:solidFill>
                  <a:srgbClr val="CC3300"/>
                </a:solidFill>
                <a:effectLst>
                  <a:outerShdw blurRad="38100" dist="38100" dir="2700000" algn="tl">
                    <a:srgbClr val="000000">
                      <a:alpha val="43137"/>
                    </a:srgbClr>
                  </a:outerShdw>
                </a:effectLst>
                <a:latin typeface="Arial"/>
              </a:rPr>
              <a:t>Summary</a:t>
            </a:r>
            <a:endParaRPr sz="2800" dirty="0">
              <a:effectLst>
                <a:outerShdw blurRad="38100" dist="38100" dir="2700000" algn="tl">
                  <a:srgbClr val="000000">
                    <a:alpha val="43137"/>
                  </a:srgbClr>
                </a:outerShdw>
              </a:effectLst>
            </a:endParaRPr>
          </a:p>
        </p:txBody>
      </p:sp>
      <p:sp>
        <p:nvSpPr>
          <p:cNvPr id="3" name="TextBox 2"/>
          <p:cNvSpPr txBox="1"/>
          <p:nvPr/>
        </p:nvSpPr>
        <p:spPr>
          <a:xfrm>
            <a:off x="1143000" y="1524000"/>
            <a:ext cx="5791200" cy="4154984"/>
          </a:xfrm>
          <a:prstGeom prst="rect">
            <a:avLst/>
          </a:prstGeom>
          <a:noFill/>
        </p:spPr>
        <p:txBody>
          <a:bodyPr wrap="square" rtlCol="0">
            <a:spAutoFit/>
          </a:bodyPr>
          <a:lstStyle/>
          <a:p>
            <a:pPr marL="342900" lvl="1" indent="-342900">
              <a:buFont typeface="Wingdings" panose="05000000000000000000" pitchFamily="2" charset="2"/>
              <a:buChar char="ü"/>
            </a:pPr>
            <a:r>
              <a:rPr lang="en-US" sz="2200" dirty="0" smtClean="0">
                <a:solidFill>
                  <a:srgbClr val="FF0000"/>
                </a:solidFill>
              </a:rPr>
              <a:t>Facts</a:t>
            </a:r>
            <a:r>
              <a:rPr lang="en-US" sz="2200" dirty="0" smtClean="0"/>
              <a:t>: several years of anomalous results from observations of stellar evolution.</a:t>
            </a:r>
          </a:p>
          <a:p>
            <a:pPr marL="342900" lvl="1" indent="-342900">
              <a:buFont typeface="Wingdings" panose="05000000000000000000" pitchFamily="2" charset="2"/>
              <a:buChar char="ü"/>
            </a:pPr>
            <a:endParaRPr lang="en-US" sz="2200" dirty="0"/>
          </a:p>
          <a:p>
            <a:pPr marL="342900" lvl="1" indent="-342900">
              <a:buFont typeface="Wingdings" panose="05000000000000000000" pitchFamily="2" charset="2"/>
              <a:buChar char="ü"/>
            </a:pPr>
            <a:r>
              <a:rPr lang="en-US" sz="2200" dirty="0" smtClean="0">
                <a:solidFill>
                  <a:srgbClr val="FF0000"/>
                </a:solidFill>
              </a:rPr>
              <a:t>- Speculations</a:t>
            </a:r>
            <a:r>
              <a:rPr lang="en-US" sz="2200" dirty="0" smtClean="0"/>
              <a:t>: </a:t>
            </a:r>
          </a:p>
          <a:p>
            <a:pPr marL="800100" lvl="2" indent="-342900">
              <a:buFont typeface="Wingdings" panose="05000000000000000000" pitchFamily="2" charset="2"/>
              <a:buChar char="ü"/>
            </a:pPr>
            <a:r>
              <a:rPr lang="en-US" sz="2200" dirty="0" smtClean="0"/>
              <a:t>Is this new physics?</a:t>
            </a:r>
          </a:p>
          <a:p>
            <a:pPr marL="800100" lvl="2" indent="-342900">
              <a:buFont typeface="Wingdings" panose="05000000000000000000" pitchFamily="2" charset="2"/>
              <a:buChar char="ü"/>
            </a:pPr>
            <a:r>
              <a:rPr lang="en-US" sz="2200" dirty="0" smtClean="0"/>
              <a:t>if so, what are the most likely candidates?</a:t>
            </a:r>
          </a:p>
          <a:p>
            <a:pPr marL="800100" lvl="2" indent="-342900">
              <a:buFont typeface="Wingdings" panose="05000000000000000000" pitchFamily="2" charset="2"/>
              <a:buChar char="ü"/>
            </a:pPr>
            <a:r>
              <a:rPr lang="en-US" sz="2200" dirty="0" smtClean="0"/>
              <a:t>… and, where should we look to find it?</a:t>
            </a:r>
          </a:p>
          <a:p>
            <a:pPr marL="342900" lvl="1" indent="-342900">
              <a:buFont typeface="Wingdings" panose="05000000000000000000" pitchFamily="2" charset="2"/>
              <a:buChar char="ü"/>
            </a:pPr>
            <a:endParaRPr lang="en-US" sz="2200" dirty="0"/>
          </a:p>
          <a:p>
            <a:pPr marL="342900" lvl="1" indent="-342900">
              <a:buFont typeface="Wingdings" panose="05000000000000000000" pitchFamily="2" charset="2"/>
              <a:buChar char="ü"/>
            </a:pPr>
            <a:r>
              <a:rPr lang="en-US" sz="2200" dirty="0" smtClean="0">
                <a:solidFill>
                  <a:srgbClr val="FF0000"/>
                </a:solidFill>
              </a:rPr>
              <a:t>The potential of next generation experiments.</a:t>
            </a:r>
          </a:p>
          <a:p>
            <a:pPr marL="0" lvl="1"/>
            <a:endParaRPr lang="en-US" sz="2200" dirty="0" smtClean="0"/>
          </a:p>
        </p:txBody>
      </p:sp>
    </p:spTree>
    <p:extLst>
      <p:ext uri="{BB962C8B-B14F-4D97-AF65-F5344CB8AC3E}">
        <p14:creationId xmlns:p14="http://schemas.microsoft.com/office/powerpoint/2010/main" val="293761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RG Cooling</a:t>
            </a:r>
            <a:endParaRPr sz="2400" dirty="0">
              <a:effectLst>
                <a:outerShdw blurRad="38100" dist="38100" dir="2700000" algn="tl">
                  <a:srgbClr val="000000">
                    <a:alpha val="43137"/>
                  </a:srgbClr>
                </a:outerShdw>
              </a:effectLst>
            </a:endParaRPr>
          </a:p>
        </p:txBody>
      </p:sp>
      <p:sp>
        <p:nvSpPr>
          <p:cNvPr id="36" name="TextBox 35"/>
          <p:cNvSpPr txBox="1"/>
          <p:nvPr/>
        </p:nvSpPr>
        <p:spPr>
          <a:xfrm>
            <a:off x="3609788" y="1752600"/>
            <a:ext cx="2918123" cy="369332"/>
          </a:xfrm>
          <a:prstGeom prst="rect">
            <a:avLst/>
          </a:prstGeom>
          <a:noFill/>
        </p:spPr>
        <p:txBody>
          <a:bodyPr wrap="square" rtlCol="0">
            <a:spAutoFit/>
          </a:bodyPr>
          <a:lstStyle/>
          <a:p>
            <a:r>
              <a:rPr lang="en-US" u="sng" dirty="0" smtClean="0">
                <a:solidFill>
                  <a:srgbClr val="C00000"/>
                </a:solidFill>
              </a:rPr>
              <a:t>New cooling channel</a:t>
            </a:r>
            <a:endParaRPr lang="en-US" u="sng" dirty="0">
              <a:solidFill>
                <a:srgbClr val="C00000"/>
              </a:solidFill>
            </a:endParaRPr>
          </a:p>
        </p:txBody>
      </p:sp>
      <p:sp>
        <p:nvSpPr>
          <p:cNvPr id="47" name="Rectangle 46"/>
          <p:cNvSpPr/>
          <p:nvPr/>
        </p:nvSpPr>
        <p:spPr>
          <a:xfrm>
            <a:off x="4267200" y="5904816"/>
            <a:ext cx="4500293" cy="584775"/>
          </a:xfrm>
          <a:prstGeom prst="rect">
            <a:avLst/>
          </a:prstGeom>
        </p:spPr>
        <p:txBody>
          <a:bodyPr wrap="square">
            <a:spAutoFit/>
          </a:bodyPr>
          <a:lstStyle/>
          <a:p>
            <a:pPr lvl="0"/>
            <a:r>
              <a:rPr lang="en-US" sz="1600" dirty="0" err="1" smtClean="0">
                <a:solidFill>
                  <a:srgbClr val="C00000"/>
                </a:solidFill>
              </a:rPr>
              <a:t>Viaux</a:t>
            </a:r>
            <a:r>
              <a:rPr lang="en-US" sz="1600" dirty="0" smtClean="0">
                <a:solidFill>
                  <a:srgbClr val="C00000"/>
                </a:solidFill>
              </a:rPr>
              <a:t> </a:t>
            </a:r>
            <a:r>
              <a:rPr lang="en-US" sz="1600" dirty="0">
                <a:solidFill>
                  <a:srgbClr val="C00000"/>
                </a:solidFill>
              </a:rPr>
              <a:t>et. al., </a:t>
            </a:r>
            <a:r>
              <a:rPr lang="en-US" sz="1600" dirty="0" err="1">
                <a:solidFill>
                  <a:srgbClr val="C00000"/>
                </a:solidFill>
              </a:rPr>
              <a:t>Phys.Rev.Lett</a:t>
            </a:r>
            <a:r>
              <a:rPr lang="en-US" sz="1600" dirty="0">
                <a:solidFill>
                  <a:srgbClr val="C00000"/>
                </a:solidFill>
              </a:rPr>
              <a:t>. 111 (2013</a:t>
            </a:r>
            <a:r>
              <a:rPr lang="en-US" sz="1600" dirty="0" smtClean="0">
                <a:solidFill>
                  <a:srgbClr val="C00000"/>
                </a:solidFill>
              </a:rPr>
              <a:t>);</a:t>
            </a:r>
          </a:p>
          <a:p>
            <a:pPr lvl="0"/>
            <a:r>
              <a:rPr lang="en-US" sz="1600" dirty="0" err="1">
                <a:solidFill>
                  <a:srgbClr val="C00000"/>
                </a:solidFill>
              </a:rPr>
              <a:t>Viaux</a:t>
            </a:r>
            <a:r>
              <a:rPr lang="en-US" sz="1600" dirty="0">
                <a:solidFill>
                  <a:srgbClr val="C00000"/>
                </a:solidFill>
              </a:rPr>
              <a:t> et. al., </a:t>
            </a:r>
            <a:r>
              <a:rPr lang="en-US" sz="1600" dirty="0" err="1" smtClean="0">
                <a:solidFill>
                  <a:srgbClr val="C00000"/>
                </a:solidFill>
              </a:rPr>
              <a:t>Astron.Astrophys</a:t>
            </a:r>
            <a:r>
              <a:rPr lang="en-US" sz="1600" dirty="0">
                <a:solidFill>
                  <a:srgbClr val="C00000"/>
                </a:solidFill>
              </a:rPr>
              <a:t>. 558 (2013) A12 </a:t>
            </a:r>
          </a:p>
        </p:txBody>
      </p:sp>
      <p:graphicFrame>
        <p:nvGraphicFramePr>
          <p:cNvPr id="40" name="Object 39"/>
          <p:cNvGraphicFramePr>
            <a:graphicFrameLocks noChangeAspect="1"/>
          </p:cNvGraphicFramePr>
          <p:nvPr>
            <p:extLst>
              <p:ext uri="{D42A27DB-BD31-4B8C-83A1-F6EECF244321}">
                <p14:modId xmlns:p14="http://schemas.microsoft.com/office/powerpoint/2010/main" val="3670974767"/>
              </p:ext>
            </p:extLst>
          </p:nvPr>
        </p:nvGraphicFramePr>
        <p:xfrm>
          <a:off x="5756756" y="4421428"/>
          <a:ext cx="2133600" cy="393700"/>
        </p:xfrm>
        <a:graphic>
          <a:graphicData uri="http://schemas.openxmlformats.org/presentationml/2006/ole">
            <mc:AlternateContent xmlns:mc="http://schemas.openxmlformats.org/markup-compatibility/2006">
              <mc:Choice xmlns:v="urn:schemas-microsoft-com:vml" Requires="v">
                <p:oleObj spid="_x0000_s213293" name="Equation" r:id="rId3" imgW="1269720" imgH="241200" progId="Equation.3">
                  <p:embed/>
                </p:oleObj>
              </mc:Choice>
              <mc:Fallback>
                <p:oleObj name="Equation" r:id="rId3" imgW="1269720" imgH="241200" progId="Equation.3">
                  <p:embed/>
                  <p:pic>
                    <p:nvPicPr>
                      <p:cNvPr id="10" name="Object 9"/>
                      <p:cNvPicPr>
                        <a:picLocks noChangeAspect="1" noChangeArrowheads="1"/>
                      </p:cNvPicPr>
                      <p:nvPr/>
                    </p:nvPicPr>
                    <p:blipFill>
                      <a:blip r:embed="rId4"/>
                      <a:srcRect/>
                      <a:stretch>
                        <a:fillRect/>
                      </a:stretch>
                    </p:blipFill>
                    <p:spPr bwMode="auto">
                      <a:xfrm>
                        <a:off x="5756756" y="4421428"/>
                        <a:ext cx="2133600" cy="393700"/>
                      </a:xfrm>
                      <a:prstGeom prst="rect">
                        <a:avLst/>
                      </a:prstGeom>
                      <a:noFill/>
                      <a:extLst/>
                    </p:spPr>
                  </p:pic>
                </p:oleObj>
              </mc:Fallback>
            </mc:AlternateContent>
          </a:graphicData>
        </a:graphic>
      </p:graphicFrame>
      <p:sp>
        <p:nvSpPr>
          <p:cNvPr id="2" name="Rectangle 1"/>
          <p:cNvSpPr/>
          <p:nvPr/>
        </p:nvSpPr>
        <p:spPr>
          <a:xfrm>
            <a:off x="5338493" y="2548884"/>
            <a:ext cx="3429000" cy="2923877"/>
          </a:xfrm>
          <a:prstGeom prst="rect">
            <a:avLst/>
          </a:prstGeom>
          <a:ln>
            <a:solidFill>
              <a:srgbClr val="C00000"/>
            </a:solidFill>
          </a:ln>
        </p:spPr>
        <p:txBody>
          <a:bodyPr wrap="square">
            <a:spAutoFit/>
          </a:bodyPr>
          <a:lstStyle/>
          <a:p>
            <a:r>
              <a:rPr lang="en-US" sz="2000" dirty="0">
                <a:solidFill>
                  <a:srgbClr val="002060"/>
                </a:solidFill>
              </a:rPr>
              <a:t>It can be explained by </a:t>
            </a:r>
          </a:p>
          <a:p>
            <a:endParaRPr lang="en-US" dirty="0" smtClean="0"/>
          </a:p>
          <a:p>
            <a:pPr marL="285750" indent="-285750">
              <a:buFont typeface="Wingdings" panose="05000000000000000000" pitchFamily="2" charset="2"/>
              <a:buChar char="ü"/>
            </a:pPr>
            <a:r>
              <a:rPr lang="en-US" i="1" dirty="0" smtClean="0">
                <a:sym typeface="Symbol" panose="05050102010706020507" pitchFamily="18" charset="2"/>
              </a:rPr>
              <a:t>Neutrino magnetic moment: </a:t>
            </a:r>
            <a:r>
              <a:rPr lang="el-GR" i="1" dirty="0" smtClean="0">
                <a:sym typeface="Symbol" panose="05050102010706020507" pitchFamily="18" charset="2"/>
              </a:rPr>
              <a:t></a:t>
            </a:r>
            <a:r>
              <a:rPr lang="el-GR" i="1" baseline="-25000" dirty="0" smtClean="0"/>
              <a:t>μ</a:t>
            </a:r>
            <a:r>
              <a:rPr lang="en-US" i="1" baseline="-25000" dirty="0" smtClean="0">
                <a:latin typeface="Bell MT" panose="02020503060305020303" pitchFamily="18" charset="0"/>
              </a:rPr>
              <a:t> </a:t>
            </a:r>
            <a:r>
              <a:rPr lang="en-US" dirty="0" smtClean="0">
                <a:sym typeface="Symbol" panose="05050102010706020507" pitchFamily="18" charset="2"/>
              </a:rPr>
              <a:t> 2 x 10</a:t>
            </a:r>
            <a:r>
              <a:rPr lang="en-US" baseline="30000" dirty="0" smtClean="0">
                <a:sym typeface="Symbol" panose="05050102010706020507" pitchFamily="18" charset="2"/>
              </a:rPr>
              <a:t>-12</a:t>
            </a:r>
            <a:r>
              <a:rPr lang="el-GR" i="1" dirty="0" smtClean="0"/>
              <a:t>μ</a:t>
            </a:r>
            <a:r>
              <a:rPr lang="en-US" i="1" baseline="-25000" dirty="0" smtClean="0"/>
              <a:t>B</a:t>
            </a:r>
            <a:endParaRPr lang="en-US" dirty="0" smtClean="0"/>
          </a:p>
          <a:p>
            <a:pPr marL="285750" indent="-285750">
              <a:buFont typeface="Wingdings" panose="05000000000000000000" pitchFamily="2" charset="2"/>
              <a:buChar char="ü"/>
            </a:pPr>
            <a:endParaRPr lang="en-US" sz="2800" dirty="0" smtClean="0"/>
          </a:p>
          <a:p>
            <a:pPr marL="285750" indent="-285750">
              <a:buFont typeface="Wingdings" panose="05000000000000000000" pitchFamily="2" charset="2"/>
              <a:buChar char="ü"/>
            </a:pPr>
            <a:r>
              <a:rPr lang="en-US" i="1" dirty="0" smtClean="0"/>
              <a:t>Axion-electron coupling</a:t>
            </a:r>
          </a:p>
          <a:p>
            <a:r>
              <a:rPr lang="en-US" dirty="0" smtClean="0"/>
              <a:t>                                            </a:t>
            </a:r>
          </a:p>
          <a:p>
            <a:endParaRPr lang="en-US" sz="2800" dirty="0" smtClean="0"/>
          </a:p>
          <a:p>
            <a:pPr marL="285750" indent="-285750">
              <a:buFont typeface="Wingdings" panose="05000000000000000000" pitchFamily="2" charset="2"/>
              <a:buChar char="ü"/>
            </a:pPr>
            <a:r>
              <a:rPr lang="en-US" dirty="0" smtClean="0"/>
              <a:t>  </a:t>
            </a:r>
            <a:r>
              <a:rPr lang="en-US" i="1" dirty="0" smtClean="0"/>
              <a:t>HP</a:t>
            </a:r>
            <a:endParaRPr lang="en-US" i="1" dirty="0"/>
          </a:p>
        </p:txBody>
      </p:sp>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64135"/>
            <a:ext cx="391702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3048000" y="2298676"/>
            <a:ext cx="351282" cy="40326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3399282" y="1905000"/>
            <a:ext cx="236632" cy="65281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926068"/>
            <a:ext cx="7467600" cy="369332"/>
          </a:xfrm>
          <a:prstGeom prst="rect">
            <a:avLst/>
          </a:prstGeom>
        </p:spPr>
        <p:txBody>
          <a:bodyPr wrap="square">
            <a:spAutoFit/>
          </a:bodyPr>
          <a:lstStyle/>
          <a:p>
            <a:r>
              <a:rPr lang="en-US" dirty="0" smtClean="0">
                <a:solidFill>
                  <a:srgbClr val="002060"/>
                </a:solidFill>
              </a:rPr>
              <a:t>The brighter than expected tip of </a:t>
            </a:r>
            <a:r>
              <a:rPr lang="en-US" dirty="0">
                <a:solidFill>
                  <a:srgbClr val="002060"/>
                </a:solidFill>
              </a:rPr>
              <a:t>the RG </a:t>
            </a:r>
            <a:r>
              <a:rPr lang="en-US" dirty="0" smtClean="0">
                <a:solidFill>
                  <a:srgbClr val="002060"/>
                </a:solidFill>
              </a:rPr>
              <a:t>branch hints to additional cooling. </a:t>
            </a:r>
          </a:p>
        </p:txBody>
      </p:sp>
    </p:spTree>
    <p:extLst>
      <p:ext uri="{BB962C8B-B14F-4D97-AF65-F5344CB8AC3E}">
        <p14:creationId xmlns:p14="http://schemas.microsoft.com/office/powerpoint/2010/main" val="816412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318063"/>
            <a:ext cx="3200400" cy="2420074"/>
          </a:xfrm>
          <a:prstGeom prst="rect">
            <a:avLst/>
          </a:prstGeom>
        </p:spPr>
      </p:pic>
      <p:pic>
        <p:nvPicPr>
          <p:cNvPr id="3" name="Picture 2"/>
          <p:cNvPicPr>
            <a:picLocks noChangeAspect="1"/>
          </p:cNvPicPr>
          <p:nvPr/>
        </p:nvPicPr>
        <p:blipFill>
          <a:blip r:embed="rId3"/>
          <a:stretch>
            <a:fillRect/>
          </a:stretch>
        </p:blipFill>
        <p:spPr>
          <a:xfrm>
            <a:off x="4876800" y="1321335"/>
            <a:ext cx="3184176" cy="2452698"/>
          </a:xfrm>
          <a:prstGeom prst="rect">
            <a:avLst/>
          </a:prstGeom>
        </p:spPr>
      </p:pic>
      <p:sp>
        <p:nvSpPr>
          <p:cNvPr id="5"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RG Cooling</a:t>
            </a:r>
            <a:endParaRPr sz="2400" dirty="0">
              <a:effectLst>
                <a:outerShdw blurRad="38100" dist="38100" dir="2700000" algn="tl">
                  <a:srgbClr val="000000">
                    <a:alpha val="43137"/>
                  </a:srgbClr>
                </a:outerShdw>
              </a:effectLst>
            </a:endParaRPr>
          </a:p>
        </p:txBody>
      </p:sp>
      <p:sp>
        <p:nvSpPr>
          <p:cNvPr id="6" name="Rectangle 5"/>
          <p:cNvSpPr/>
          <p:nvPr/>
        </p:nvSpPr>
        <p:spPr>
          <a:xfrm>
            <a:off x="762000" y="926068"/>
            <a:ext cx="7467600" cy="369332"/>
          </a:xfrm>
          <a:prstGeom prst="rect">
            <a:avLst/>
          </a:prstGeom>
        </p:spPr>
        <p:txBody>
          <a:bodyPr wrap="square">
            <a:spAutoFit/>
          </a:bodyPr>
          <a:lstStyle/>
          <a:p>
            <a:r>
              <a:rPr lang="en-US" dirty="0" smtClean="0">
                <a:solidFill>
                  <a:srgbClr val="002060"/>
                </a:solidFill>
              </a:rPr>
              <a:t>The brighter than expected tip of </a:t>
            </a:r>
            <a:r>
              <a:rPr lang="en-US" dirty="0">
                <a:solidFill>
                  <a:srgbClr val="002060"/>
                </a:solidFill>
              </a:rPr>
              <a:t>the RG </a:t>
            </a:r>
            <a:r>
              <a:rPr lang="en-US" dirty="0" smtClean="0">
                <a:solidFill>
                  <a:srgbClr val="002060"/>
                </a:solidFill>
              </a:rPr>
              <a:t>branch hints to additional cooling. </a:t>
            </a:r>
          </a:p>
        </p:txBody>
      </p:sp>
      <p:pic>
        <p:nvPicPr>
          <p:cNvPr id="11" name="Picture 10"/>
          <p:cNvPicPr>
            <a:picLocks noChangeAspect="1"/>
          </p:cNvPicPr>
          <p:nvPr/>
        </p:nvPicPr>
        <p:blipFill>
          <a:blip r:embed="rId4"/>
          <a:stretch>
            <a:fillRect/>
          </a:stretch>
        </p:blipFill>
        <p:spPr>
          <a:xfrm>
            <a:off x="924872" y="4038600"/>
            <a:ext cx="3290414" cy="2320383"/>
          </a:xfrm>
          <a:prstGeom prst="rect">
            <a:avLst/>
          </a:prstGeom>
        </p:spPr>
      </p:pic>
      <p:sp>
        <p:nvSpPr>
          <p:cNvPr id="10" name="Rectangle 9"/>
          <p:cNvSpPr/>
          <p:nvPr/>
        </p:nvSpPr>
        <p:spPr>
          <a:xfrm>
            <a:off x="5355454" y="4291786"/>
            <a:ext cx="2887209" cy="2185214"/>
          </a:xfrm>
          <a:prstGeom prst="rect">
            <a:avLst/>
          </a:prstGeom>
        </p:spPr>
        <p:txBody>
          <a:bodyPr wrap="square">
            <a:spAutoFit/>
          </a:bodyPr>
          <a:lstStyle/>
          <a:p>
            <a:pPr marL="285750" indent="-285750">
              <a:buFont typeface="Wingdings" panose="05000000000000000000" pitchFamily="2" charset="2"/>
              <a:buChar char="ü"/>
            </a:pPr>
            <a:r>
              <a:rPr lang="en-US" sz="1600" i="1" dirty="0">
                <a:sym typeface="Symbol" panose="05050102010706020507" pitchFamily="18" charset="2"/>
              </a:rPr>
              <a:t>Neutrino magnetic moment: </a:t>
            </a:r>
            <a:r>
              <a:rPr lang="el-GR" sz="1600" i="1" dirty="0">
                <a:sym typeface="Symbol" panose="05050102010706020507" pitchFamily="18" charset="2"/>
              </a:rPr>
              <a:t></a:t>
            </a:r>
            <a:r>
              <a:rPr lang="el-GR" sz="1600" i="1" baseline="-25000" dirty="0"/>
              <a:t>μ</a:t>
            </a:r>
            <a:r>
              <a:rPr lang="en-US" sz="1600" i="1" baseline="-25000" dirty="0">
                <a:latin typeface="Bell MT" panose="02020503060305020303" pitchFamily="18" charset="0"/>
              </a:rPr>
              <a:t> </a:t>
            </a:r>
            <a:r>
              <a:rPr lang="en-US" sz="1600" dirty="0">
                <a:sym typeface="Symbol" panose="05050102010706020507" pitchFamily="18" charset="2"/>
              </a:rPr>
              <a:t> 2 x 10</a:t>
            </a:r>
            <a:r>
              <a:rPr lang="en-US" sz="1600" baseline="30000" dirty="0">
                <a:sym typeface="Symbol" panose="05050102010706020507" pitchFamily="18" charset="2"/>
              </a:rPr>
              <a:t>-12</a:t>
            </a:r>
            <a:r>
              <a:rPr lang="el-GR" sz="1600" i="1" dirty="0"/>
              <a:t>μ</a:t>
            </a:r>
            <a:r>
              <a:rPr lang="en-US" sz="1600" i="1" baseline="-25000" dirty="0"/>
              <a:t>B</a:t>
            </a:r>
            <a:endParaRPr lang="en-US" sz="1600" dirty="0"/>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1600" i="1" dirty="0"/>
              <a:t>Axion-electron </a:t>
            </a:r>
            <a:r>
              <a:rPr lang="en-US" sz="1600" i="1" dirty="0" smtClean="0"/>
              <a:t>coupling</a:t>
            </a:r>
          </a:p>
          <a:p>
            <a:r>
              <a:rPr lang="en-US" sz="1600" i="1" dirty="0" smtClean="0">
                <a:sym typeface="Symbol" panose="05050102010706020507" pitchFamily="18" charset="2"/>
              </a:rPr>
              <a:t>      </a:t>
            </a:r>
            <a:r>
              <a:rPr lang="en-US" sz="1600" i="1" dirty="0" err="1" smtClean="0">
                <a:sym typeface="Symbol" panose="05050102010706020507" pitchFamily="18" charset="2"/>
              </a:rPr>
              <a:t>g</a:t>
            </a:r>
            <a:r>
              <a:rPr lang="en-US" sz="1600" i="1" baseline="-25000" dirty="0" err="1" smtClean="0"/>
              <a:t>ae</a:t>
            </a:r>
            <a:r>
              <a:rPr lang="en-US" sz="1600" i="1" baseline="-25000" dirty="0" smtClean="0">
                <a:latin typeface="Bell MT" panose="02020503060305020303" pitchFamily="18" charset="0"/>
              </a:rPr>
              <a:t> </a:t>
            </a:r>
            <a:r>
              <a:rPr lang="en-US" sz="1600" dirty="0">
                <a:sym typeface="Symbol" panose="05050102010706020507" pitchFamily="18" charset="2"/>
              </a:rPr>
              <a:t> 2 x </a:t>
            </a:r>
            <a:r>
              <a:rPr lang="en-US" sz="1600" dirty="0" smtClean="0">
                <a:sym typeface="Symbol" panose="05050102010706020507" pitchFamily="18" charset="2"/>
              </a:rPr>
              <a:t>10</a:t>
            </a:r>
            <a:r>
              <a:rPr lang="en-US" sz="1600" baseline="30000" dirty="0" smtClean="0">
                <a:sym typeface="Symbol" panose="05050102010706020507" pitchFamily="18" charset="2"/>
              </a:rPr>
              <a:t>-13</a:t>
            </a:r>
            <a:endParaRPr lang="en-US" sz="1600" dirty="0"/>
          </a:p>
          <a:p>
            <a:pPr marL="285750" indent="-285750">
              <a:buFont typeface="Wingdings" panose="05000000000000000000" pitchFamily="2" charset="2"/>
              <a:buChar char="ü"/>
            </a:pPr>
            <a:endParaRPr lang="en-US" sz="1600" i="1" dirty="0" smtClean="0"/>
          </a:p>
          <a:p>
            <a:pPr marL="285750" indent="-285750">
              <a:buFont typeface="Wingdings" panose="05000000000000000000" pitchFamily="2" charset="2"/>
              <a:buChar char="ü"/>
            </a:pPr>
            <a:r>
              <a:rPr lang="en-US" sz="1600" i="1" dirty="0" smtClean="0"/>
              <a:t>Hidden photons</a:t>
            </a:r>
            <a:endParaRPr lang="en-US" sz="1600" i="1" dirty="0"/>
          </a:p>
          <a:p>
            <a:r>
              <a:rPr lang="en-US" sz="1600" dirty="0"/>
              <a:t>                                            </a:t>
            </a:r>
          </a:p>
        </p:txBody>
      </p:sp>
      <p:cxnSp>
        <p:nvCxnSpPr>
          <p:cNvPr id="12" name="Straight Arrow Connector 11"/>
          <p:cNvCxnSpPr/>
          <p:nvPr/>
        </p:nvCxnSpPr>
        <p:spPr>
          <a:xfrm flipH="1" flipV="1">
            <a:off x="4166587" y="3581400"/>
            <a:ext cx="1188867" cy="762000"/>
          </a:xfrm>
          <a:prstGeom prst="straightConnector1">
            <a:avLst/>
          </a:prstGeom>
          <a:ln w="28575">
            <a:solidFill>
              <a:schemeClr val="accent5">
                <a:lumMod val="75000"/>
              </a:schemeClr>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7924800" y="5384393"/>
            <a:ext cx="898176"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060976" y="3936081"/>
            <a:ext cx="760063" cy="1474119"/>
          </a:xfrm>
          <a:prstGeom prst="line">
            <a:avLst/>
          </a:prstGeom>
          <a:ln w="28575">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229100" y="6019800"/>
            <a:ext cx="1181100" cy="14298"/>
          </a:xfrm>
          <a:prstGeom prst="straightConnector1">
            <a:avLst/>
          </a:prstGeom>
          <a:ln w="28575">
            <a:solidFill>
              <a:schemeClr val="accent5">
                <a:lumMod val="75000"/>
              </a:schemeClr>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35" name="Rectangle 34"/>
          <p:cNvSpPr/>
          <p:nvPr/>
        </p:nvSpPr>
        <p:spPr>
          <a:xfrm>
            <a:off x="5181600" y="3654623"/>
            <a:ext cx="4572000" cy="307777"/>
          </a:xfrm>
          <a:prstGeom prst="rect">
            <a:avLst/>
          </a:prstGeom>
        </p:spPr>
        <p:txBody>
          <a:bodyPr>
            <a:spAutoFit/>
          </a:bodyPr>
          <a:lstStyle/>
          <a:p>
            <a:r>
              <a:rPr lang="en-US" sz="1400" dirty="0" err="1" smtClean="0">
                <a:solidFill>
                  <a:srgbClr val="C00000"/>
                </a:solidFill>
              </a:rPr>
              <a:t>Viaux</a:t>
            </a:r>
            <a:r>
              <a:rPr lang="en-US" sz="1400" dirty="0" smtClean="0">
                <a:solidFill>
                  <a:srgbClr val="C00000"/>
                </a:solidFill>
              </a:rPr>
              <a:t> </a:t>
            </a:r>
            <a:r>
              <a:rPr lang="en-US" sz="1400" dirty="0">
                <a:solidFill>
                  <a:srgbClr val="C00000"/>
                </a:solidFill>
              </a:rPr>
              <a:t>et. al. </a:t>
            </a:r>
            <a:r>
              <a:rPr lang="en-US" sz="1400" dirty="0" err="1">
                <a:solidFill>
                  <a:srgbClr val="C00000"/>
                </a:solidFill>
              </a:rPr>
              <a:t>Astron.Astrophys</a:t>
            </a:r>
            <a:r>
              <a:rPr lang="en-US" sz="1400" dirty="0">
                <a:solidFill>
                  <a:srgbClr val="C00000"/>
                </a:solidFill>
              </a:rPr>
              <a:t>. </a:t>
            </a:r>
            <a:r>
              <a:rPr lang="en-US" sz="1400" dirty="0" smtClean="0">
                <a:solidFill>
                  <a:srgbClr val="C00000"/>
                </a:solidFill>
              </a:rPr>
              <a:t>558 </a:t>
            </a:r>
            <a:r>
              <a:rPr lang="en-US" sz="1400" dirty="0">
                <a:solidFill>
                  <a:srgbClr val="C00000"/>
                </a:solidFill>
              </a:rPr>
              <a:t>(2013) </a:t>
            </a:r>
            <a:endParaRPr lang="en-US" sz="1400" dirty="0"/>
          </a:p>
        </p:txBody>
      </p:sp>
      <p:sp>
        <p:nvSpPr>
          <p:cNvPr id="36" name="Rectangle 35"/>
          <p:cNvSpPr/>
          <p:nvPr/>
        </p:nvSpPr>
        <p:spPr>
          <a:xfrm>
            <a:off x="1139174" y="3628304"/>
            <a:ext cx="3107967" cy="307777"/>
          </a:xfrm>
          <a:prstGeom prst="rect">
            <a:avLst/>
          </a:prstGeom>
        </p:spPr>
        <p:txBody>
          <a:bodyPr wrap="none">
            <a:spAutoFit/>
          </a:bodyPr>
          <a:lstStyle/>
          <a:p>
            <a:r>
              <a:rPr lang="en-US" sz="1400" dirty="0" err="1">
                <a:solidFill>
                  <a:srgbClr val="C00000"/>
                </a:solidFill>
              </a:rPr>
              <a:t>Viaux</a:t>
            </a:r>
            <a:r>
              <a:rPr lang="en-US" sz="1400" dirty="0">
                <a:solidFill>
                  <a:srgbClr val="C00000"/>
                </a:solidFill>
              </a:rPr>
              <a:t> et. al., </a:t>
            </a:r>
            <a:r>
              <a:rPr lang="en-US" sz="1400" dirty="0" err="1">
                <a:solidFill>
                  <a:srgbClr val="C00000"/>
                </a:solidFill>
              </a:rPr>
              <a:t>Phys.Rev.Lett</a:t>
            </a:r>
            <a:r>
              <a:rPr lang="en-US" sz="1400" dirty="0">
                <a:solidFill>
                  <a:srgbClr val="C00000"/>
                </a:solidFill>
              </a:rPr>
              <a:t>. 111 (2013)</a:t>
            </a:r>
            <a:endParaRPr lang="en-US" sz="1400" dirty="0"/>
          </a:p>
        </p:txBody>
      </p:sp>
      <p:sp>
        <p:nvSpPr>
          <p:cNvPr id="38" name="Rectangle 37"/>
          <p:cNvSpPr/>
          <p:nvPr/>
        </p:nvSpPr>
        <p:spPr>
          <a:xfrm>
            <a:off x="1014886" y="6314594"/>
            <a:ext cx="4852514" cy="307777"/>
          </a:xfrm>
          <a:prstGeom prst="rect">
            <a:avLst/>
          </a:prstGeom>
        </p:spPr>
        <p:txBody>
          <a:bodyPr wrap="square">
            <a:spAutoFit/>
          </a:bodyPr>
          <a:lstStyle/>
          <a:p>
            <a:r>
              <a:rPr lang="en-US" sz="1400" dirty="0" smtClean="0">
                <a:solidFill>
                  <a:srgbClr val="FF0000"/>
                </a:solidFill>
              </a:rPr>
              <a:t>M.G., I. Irastorza, J. Redondo, A. Ringwald, </a:t>
            </a:r>
            <a:r>
              <a:rPr lang="en-US" sz="1400" dirty="0">
                <a:solidFill>
                  <a:srgbClr val="FF0000"/>
                </a:solidFill>
              </a:rPr>
              <a:t>JCAP 1605 (2016) </a:t>
            </a:r>
          </a:p>
        </p:txBody>
      </p:sp>
    </p:spTree>
    <p:extLst>
      <p:ext uri="{BB962C8B-B14F-4D97-AF65-F5344CB8AC3E}">
        <p14:creationId xmlns:p14="http://schemas.microsoft.com/office/powerpoint/2010/main" val="3007692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6027535" y="1295400"/>
            <a:ext cx="2659265" cy="3310658"/>
          </a:xfrm>
          <a:prstGeom prst="rect">
            <a:avLst/>
          </a:prstGeom>
        </p:spPr>
      </p:pic>
      <p:pic>
        <p:nvPicPr>
          <p:cNvPr id="20" name="Picture 19"/>
          <p:cNvPicPr>
            <a:picLocks noChangeAspect="1"/>
          </p:cNvPicPr>
          <p:nvPr/>
        </p:nvPicPr>
        <p:blipFill>
          <a:blip r:embed="rId4"/>
          <a:stretch>
            <a:fillRect/>
          </a:stretch>
        </p:blipFill>
        <p:spPr>
          <a:xfrm>
            <a:off x="533400" y="3698668"/>
            <a:ext cx="4441250" cy="2315567"/>
          </a:xfrm>
          <a:prstGeom prst="rect">
            <a:avLst/>
          </a:prstGeom>
        </p:spPr>
      </p:pic>
      <p:sp>
        <p:nvSpPr>
          <p:cNvPr id="9" name="Rectangle 8"/>
          <p:cNvSpPr/>
          <p:nvPr/>
        </p:nvSpPr>
        <p:spPr>
          <a:xfrm>
            <a:off x="6172200" y="4856451"/>
            <a:ext cx="2514600" cy="584775"/>
          </a:xfrm>
          <a:prstGeom prst="rect">
            <a:avLst/>
          </a:prstGeom>
        </p:spPr>
        <p:txBody>
          <a:bodyPr wrap="square">
            <a:spAutoFit/>
          </a:bodyPr>
          <a:lstStyle/>
          <a:p>
            <a:pPr lvl="0"/>
            <a:r>
              <a:rPr lang="en-US" sz="1600" dirty="0">
                <a:solidFill>
                  <a:srgbClr val="FF0000"/>
                </a:solidFill>
              </a:rPr>
              <a:t>Straniero (proc. of XI </a:t>
            </a:r>
            <a:r>
              <a:rPr lang="en-US" sz="1600" dirty="0" err="1">
                <a:solidFill>
                  <a:srgbClr val="FF0000"/>
                </a:solidFill>
              </a:rPr>
              <a:t>Patras</a:t>
            </a:r>
            <a:r>
              <a:rPr lang="en-US" sz="1600" dirty="0">
                <a:solidFill>
                  <a:srgbClr val="FF0000"/>
                </a:solidFill>
              </a:rPr>
              <a:t> Workshop</a:t>
            </a:r>
            <a:r>
              <a:rPr lang="en-US" sz="1600" dirty="0" smtClean="0">
                <a:solidFill>
                  <a:srgbClr val="FF0000"/>
                </a:solidFill>
              </a:rPr>
              <a:t>)</a:t>
            </a:r>
            <a:endParaRPr lang="en-US" sz="1600" dirty="0">
              <a:solidFill>
                <a:srgbClr val="FF0000"/>
              </a:solidFill>
            </a:endParaRPr>
          </a:p>
        </p:txBody>
      </p:sp>
      <p:sp>
        <p:nvSpPr>
          <p:cNvPr id="10" name="TextBox 9"/>
          <p:cNvSpPr txBox="1"/>
          <p:nvPr/>
        </p:nvSpPr>
        <p:spPr>
          <a:xfrm>
            <a:off x="882906" y="6095553"/>
            <a:ext cx="4835170" cy="400110"/>
          </a:xfrm>
          <a:prstGeom prst="rect">
            <a:avLst/>
          </a:prstGeom>
          <a:noFill/>
        </p:spPr>
        <p:txBody>
          <a:bodyPr wrap="none" rtlCol="0">
            <a:spAutoFit/>
          </a:bodyPr>
          <a:lstStyle/>
          <a:p>
            <a:r>
              <a:rPr lang="en-US" sz="2000" dirty="0">
                <a:solidFill>
                  <a:srgbClr val="C00000"/>
                </a:solidFill>
              </a:rPr>
              <a:t>&lt;</a:t>
            </a:r>
            <a:r>
              <a:rPr lang="en-US" sz="2000" dirty="0" err="1">
                <a:solidFill>
                  <a:srgbClr val="C00000"/>
                </a:solidFill>
              </a:rPr>
              <a:t>R</a:t>
            </a:r>
            <a:r>
              <a:rPr lang="en-US" sz="2000" baseline="-25000" dirty="0" err="1">
                <a:solidFill>
                  <a:srgbClr val="C00000"/>
                </a:solidFill>
              </a:rPr>
              <a:t>exp</a:t>
            </a:r>
            <a:r>
              <a:rPr lang="en-US" sz="2000" dirty="0">
                <a:solidFill>
                  <a:srgbClr val="C00000"/>
                </a:solidFill>
              </a:rPr>
              <a:t>&gt;=</a:t>
            </a:r>
            <a:r>
              <a:rPr lang="en-US" sz="2000" dirty="0" smtClean="0">
                <a:solidFill>
                  <a:srgbClr val="C00000"/>
                </a:solidFill>
              </a:rPr>
              <a:t>1.39±0.03;      &lt;</a:t>
            </a:r>
            <a:r>
              <a:rPr lang="en-US" sz="2000" dirty="0" err="1" smtClean="0">
                <a:solidFill>
                  <a:srgbClr val="C00000"/>
                </a:solidFill>
              </a:rPr>
              <a:t>R</a:t>
            </a:r>
            <a:r>
              <a:rPr lang="en-US" sz="2000" baseline="-25000" dirty="0" err="1" smtClean="0">
                <a:solidFill>
                  <a:srgbClr val="C00000"/>
                </a:solidFill>
              </a:rPr>
              <a:t>th</a:t>
            </a:r>
            <a:r>
              <a:rPr lang="en-US" sz="2000" dirty="0">
                <a:solidFill>
                  <a:srgbClr val="C00000"/>
                </a:solidFill>
              </a:rPr>
              <a:t>&gt;=6.26 Y - 0.12</a:t>
            </a:r>
          </a:p>
        </p:txBody>
      </p:sp>
      <p:sp>
        <p:nvSpPr>
          <p:cNvPr id="11"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The R-parameter</a:t>
            </a:r>
            <a:endParaRPr sz="2400" dirty="0">
              <a:effectLst>
                <a:outerShdw blurRad="38100" dist="38100" dir="2700000" algn="tl">
                  <a:srgbClr val="000000">
                    <a:alpha val="43137"/>
                  </a:srgbClr>
                </a:outerShdw>
              </a:effectLst>
            </a:endParaRPr>
          </a:p>
        </p:txBody>
      </p:sp>
      <p:sp>
        <p:nvSpPr>
          <p:cNvPr id="12" name="Rectangle 11"/>
          <p:cNvSpPr/>
          <p:nvPr/>
        </p:nvSpPr>
        <p:spPr>
          <a:xfrm>
            <a:off x="685800" y="1142668"/>
            <a:ext cx="4600358" cy="221599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dirty="0" smtClean="0"/>
              <a:t>The </a:t>
            </a:r>
            <a:r>
              <a:rPr lang="en-US" sz="2000" u="sng" dirty="0" smtClean="0">
                <a:solidFill>
                  <a:srgbClr val="C00000"/>
                </a:solidFill>
              </a:rPr>
              <a:t>R-parameter:</a:t>
            </a:r>
            <a:r>
              <a:rPr lang="en-US" sz="2000" dirty="0" smtClean="0"/>
              <a:t>    </a:t>
            </a:r>
          </a:p>
          <a:p>
            <a:r>
              <a:rPr lang="en-US" sz="2000" dirty="0" smtClean="0">
                <a:solidFill>
                  <a:srgbClr val="C00000"/>
                </a:solidFill>
              </a:rPr>
              <a:t>			</a:t>
            </a:r>
          </a:p>
          <a:p>
            <a:r>
              <a:rPr lang="en-US" sz="2400" dirty="0" smtClean="0">
                <a:solidFill>
                  <a:srgbClr val="C00000"/>
                </a:solidFill>
              </a:rPr>
              <a:t>   R=</a:t>
            </a:r>
            <a:r>
              <a:rPr lang="en-US" sz="2400" i="1" dirty="0" smtClean="0">
                <a:solidFill>
                  <a:srgbClr val="C00000"/>
                </a:solidFill>
              </a:rPr>
              <a:t>N</a:t>
            </a:r>
            <a:r>
              <a:rPr lang="en-US" sz="2400" baseline="-25000" dirty="0" smtClean="0">
                <a:solidFill>
                  <a:srgbClr val="C00000"/>
                </a:solidFill>
              </a:rPr>
              <a:t>HB</a:t>
            </a:r>
            <a:r>
              <a:rPr lang="en-US" sz="2400" dirty="0" smtClean="0">
                <a:solidFill>
                  <a:srgbClr val="C00000"/>
                </a:solidFill>
              </a:rPr>
              <a:t>/</a:t>
            </a:r>
            <a:r>
              <a:rPr lang="en-US" sz="2400" i="1" dirty="0" smtClean="0">
                <a:solidFill>
                  <a:srgbClr val="C00000"/>
                </a:solidFill>
              </a:rPr>
              <a:t>N</a:t>
            </a:r>
            <a:r>
              <a:rPr lang="en-US" sz="2400" baseline="-25000" dirty="0" smtClean="0">
                <a:solidFill>
                  <a:srgbClr val="C00000"/>
                </a:solidFill>
              </a:rPr>
              <a:t>RG</a:t>
            </a:r>
            <a:r>
              <a:rPr lang="en-US" sz="2000" baseline="-25000" dirty="0" smtClean="0">
                <a:solidFill>
                  <a:srgbClr val="C00000"/>
                </a:solidFill>
              </a:rPr>
              <a:t> </a:t>
            </a:r>
            <a:r>
              <a:rPr lang="en-US" sz="2000" dirty="0" smtClean="0">
                <a:solidFill>
                  <a:srgbClr val="C00000"/>
                </a:solidFill>
              </a:rPr>
              <a:t>   </a:t>
            </a:r>
          </a:p>
          <a:p>
            <a:endParaRPr lang="en-US" sz="700" dirty="0" smtClean="0">
              <a:solidFill>
                <a:srgbClr val="C00000"/>
              </a:solidFill>
            </a:endParaRPr>
          </a:p>
          <a:p>
            <a:endParaRPr lang="en-US" sz="700" dirty="0" smtClean="0">
              <a:solidFill>
                <a:srgbClr val="C00000"/>
              </a:solidFill>
            </a:endParaRPr>
          </a:p>
          <a:p>
            <a:r>
              <a:rPr lang="en-US" sz="2000" dirty="0" smtClean="0"/>
              <a:t>compares the number of stars in </a:t>
            </a:r>
            <a:r>
              <a:rPr lang="en-US" sz="2000" dirty="0"/>
              <a:t>the HB (</a:t>
            </a:r>
            <a:r>
              <a:rPr lang="en-US" sz="2000" i="1" dirty="0"/>
              <a:t>N</a:t>
            </a:r>
            <a:r>
              <a:rPr lang="en-US" sz="2000" baseline="-25000" dirty="0"/>
              <a:t>HB</a:t>
            </a:r>
            <a:r>
              <a:rPr lang="en-US" sz="2000" dirty="0"/>
              <a:t>) and in the upper portion of the </a:t>
            </a:r>
            <a:r>
              <a:rPr lang="en-US" sz="2000" dirty="0" smtClean="0"/>
              <a:t>RGB (</a:t>
            </a:r>
            <a:r>
              <a:rPr lang="en-US" sz="2000" i="1" dirty="0" smtClean="0"/>
              <a:t>N</a:t>
            </a:r>
            <a:r>
              <a:rPr lang="en-US" sz="2000" baseline="-25000" dirty="0" smtClean="0"/>
              <a:t>RG</a:t>
            </a:r>
            <a:r>
              <a:rPr lang="en-US" sz="2000" dirty="0" smtClean="0"/>
              <a:t>).</a:t>
            </a:r>
            <a:endParaRPr lang="en-US" sz="2000" dirty="0"/>
          </a:p>
        </p:txBody>
      </p:sp>
      <p:sp>
        <p:nvSpPr>
          <p:cNvPr id="14" name="Rounded Rectangle 13"/>
          <p:cNvSpPr/>
          <p:nvPr/>
        </p:nvSpPr>
        <p:spPr>
          <a:xfrm>
            <a:off x="742406" y="1676400"/>
            <a:ext cx="2000794" cy="67056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976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5800" y="1142668"/>
            <a:ext cx="4600358" cy="221599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dirty="0" smtClean="0"/>
              <a:t>The </a:t>
            </a:r>
            <a:r>
              <a:rPr lang="en-US" sz="2000" u="sng" dirty="0" smtClean="0">
                <a:solidFill>
                  <a:srgbClr val="C00000"/>
                </a:solidFill>
              </a:rPr>
              <a:t>R-parameter:</a:t>
            </a:r>
            <a:r>
              <a:rPr lang="en-US" sz="2000" dirty="0" smtClean="0"/>
              <a:t>    </a:t>
            </a:r>
          </a:p>
          <a:p>
            <a:r>
              <a:rPr lang="en-US" sz="2000" dirty="0" smtClean="0">
                <a:solidFill>
                  <a:srgbClr val="C00000"/>
                </a:solidFill>
              </a:rPr>
              <a:t>			</a:t>
            </a:r>
          </a:p>
          <a:p>
            <a:r>
              <a:rPr lang="en-US" sz="2400" dirty="0" smtClean="0">
                <a:solidFill>
                  <a:srgbClr val="C00000"/>
                </a:solidFill>
              </a:rPr>
              <a:t>   R=</a:t>
            </a:r>
            <a:r>
              <a:rPr lang="en-US" sz="2400" i="1" dirty="0" smtClean="0">
                <a:solidFill>
                  <a:srgbClr val="C00000"/>
                </a:solidFill>
              </a:rPr>
              <a:t>N</a:t>
            </a:r>
            <a:r>
              <a:rPr lang="en-US" sz="2400" baseline="-25000" dirty="0" smtClean="0">
                <a:solidFill>
                  <a:srgbClr val="C00000"/>
                </a:solidFill>
              </a:rPr>
              <a:t>HB</a:t>
            </a:r>
            <a:r>
              <a:rPr lang="en-US" sz="2400" dirty="0" smtClean="0">
                <a:solidFill>
                  <a:srgbClr val="C00000"/>
                </a:solidFill>
              </a:rPr>
              <a:t>/</a:t>
            </a:r>
            <a:r>
              <a:rPr lang="en-US" sz="2400" i="1" dirty="0" smtClean="0">
                <a:solidFill>
                  <a:srgbClr val="C00000"/>
                </a:solidFill>
              </a:rPr>
              <a:t>N</a:t>
            </a:r>
            <a:r>
              <a:rPr lang="en-US" sz="2400" baseline="-25000" dirty="0" smtClean="0">
                <a:solidFill>
                  <a:srgbClr val="C00000"/>
                </a:solidFill>
              </a:rPr>
              <a:t>RG</a:t>
            </a:r>
            <a:r>
              <a:rPr lang="en-US" sz="2000" baseline="-25000" dirty="0" smtClean="0">
                <a:solidFill>
                  <a:srgbClr val="C00000"/>
                </a:solidFill>
              </a:rPr>
              <a:t> </a:t>
            </a:r>
            <a:r>
              <a:rPr lang="en-US" sz="2000" dirty="0" smtClean="0">
                <a:solidFill>
                  <a:srgbClr val="C00000"/>
                </a:solidFill>
              </a:rPr>
              <a:t>   </a:t>
            </a:r>
          </a:p>
          <a:p>
            <a:endParaRPr lang="en-US" sz="700" dirty="0" smtClean="0">
              <a:solidFill>
                <a:srgbClr val="C00000"/>
              </a:solidFill>
            </a:endParaRPr>
          </a:p>
          <a:p>
            <a:endParaRPr lang="en-US" sz="700" dirty="0" smtClean="0">
              <a:solidFill>
                <a:srgbClr val="C00000"/>
              </a:solidFill>
            </a:endParaRPr>
          </a:p>
          <a:p>
            <a:r>
              <a:rPr lang="en-US" sz="2000" dirty="0" smtClean="0"/>
              <a:t>compares the number of stars in </a:t>
            </a:r>
            <a:r>
              <a:rPr lang="en-US" sz="2000" dirty="0"/>
              <a:t>the HB (</a:t>
            </a:r>
            <a:r>
              <a:rPr lang="en-US" sz="2000" i="1" dirty="0"/>
              <a:t>N</a:t>
            </a:r>
            <a:r>
              <a:rPr lang="en-US" sz="2000" baseline="-25000" dirty="0"/>
              <a:t>HB</a:t>
            </a:r>
            <a:r>
              <a:rPr lang="en-US" sz="2000" dirty="0"/>
              <a:t>) and in the upper portion of the </a:t>
            </a:r>
            <a:r>
              <a:rPr lang="en-US" sz="2000" dirty="0" smtClean="0"/>
              <a:t>RGB (</a:t>
            </a:r>
            <a:r>
              <a:rPr lang="en-US" sz="2000" i="1" dirty="0" smtClean="0"/>
              <a:t>N</a:t>
            </a:r>
            <a:r>
              <a:rPr lang="en-US" sz="2000" baseline="-25000" dirty="0" smtClean="0"/>
              <a:t>RG</a:t>
            </a:r>
            <a:r>
              <a:rPr lang="en-US" sz="2000" dirty="0" smtClean="0"/>
              <a:t>).</a:t>
            </a:r>
            <a:endParaRPr lang="en-US" sz="2000" dirty="0"/>
          </a:p>
        </p:txBody>
      </p:sp>
      <p:pic>
        <p:nvPicPr>
          <p:cNvPr id="18" name="Picture 17"/>
          <p:cNvPicPr>
            <a:picLocks noChangeAspect="1"/>
          </p:cNvPicPr>
          <p:nvPr/>
        </p:nvPicPr>
        <p:blipFill>
          <a:blip r:embed="rId3"/>
          <a:stretch>
            <a:fillRect/>
          </a:stretch>
        </p:blipFill>
        <p:spPr>
          <a:xfrm>
            <a:off x="6027535" y="1295400"/>
            <a:ext cx="2659265" cy="3310658"/>
          </a:xfrm>
          <a:prstGeom prst="rect">
            <a:avLst/>
          </a:prstGeom>
        </p:spPr>
      </p:pic>
      <p:sp>
        <p:nvSpPr>
          <p:cNvPr id="9" name="Rectangle 8"/>
          <p:cNvSpPr/>
          <p:nvPr/>
        </p:nvSpPr>
        <p:spPr>
          <a:xfrm>
            <a:off x="6172200" y="4856451"/>
            <a:ext cx="2514600" cy="584775"/>
          </a:xfrm>
          <a:prstGeom prst="rect">
            <a:avLst/>
          </a:prstGeom>
        </p:spPr>
        <p:txBody>
          <a:bodyPr wrap="square">
            <a:spAutoFit/>
          </a:bodyPr>
          <a:lstStyle/>
          <a:p>
            <a:pPr lvl="0"/>
            <a:r>
              <a:rPr lang="en-US" sz="1600" dirty="0">
                <a:solidFill>
                  <a:srgbClr val="FF0000"/>
                </a:solidFill>
              </a:rPr>
              <a:t>Straniero (proc. of XI </a:t>
            </a:r>
            <a:r>
              <a:rPr lang="en-US" sz="1600" dirty="0" err="1">
                <a:solidFill>
                  <a:srgbClr val="FF0000"/>
                </a:solidFill>
              </a:rPr>
              <a:t>Patras</a:t>
            </a:r>
            <a:r>
              <a:rPr lang="en-US" sz="1600" dirty="0">
                <a:solidFill>
                  <a:srgbClr val="FF0000"/>
                </a:solidFill>
              </a:rPr>
              <a:t> Workshop</a:t>
            </a:r>
            <a:r>
              <a:rPr lang="en-US" sz="1600" dirty="0" smtClean="0">
                <a:solidFill>
                  <a:srgbClr val="FF0000"/>
                </a:solidFill>
              </a:rPr>
              <a:t>)</a:t>
            </a:r>
            <a:endParaRPr lang="en-US" sz="1600" dirty="0">
              <a:solidFill>
                <a:srgbClr val="FF0000"/>
              </a:solidFill>
            </a:endParaRPr>
          </a:p>
        </p:txBody>
      </p:sp>
      <p:sp>
        <p:nvSpPr>
          <p:cNvPr id="11"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The R-parameter</a:t>
            </a:r>
            <a:endParaRPr sz="2400" dirty="0">
              <a:effectLst>
                <a:outerShdw blurRad="38100" dist="38100" dir="2700000" algn="tl">
                  <a:srgbClr val="000000">
                    <a:alpha val="43137"/>
                  </a:srgbClr>
                </a:outerShdw>
              </a:effectLst>
            </a:endParaRPr>
          </a:p>
        </p:txBody>
      </p:sp>
      <p:sp>
        <p:nvSpPr>
          <p:cNvPr id="12" name="Rectangle 11"/>
          <p:cNvSpPr/>
          <p:nvPr/>
        </p:nvSpPr>
        <p:spPr>
          <a:xfrm>
            <a:off x="838249" y="6109514"/>
            <a:ext cx="5407082" cy="338554"/>
          </a:xfrm>
          <a:prstGeom prst="rect">
            <a:avLst/>
          </a:prstGeom>
        </p:spPr>
        <p:txBody>
          <a:bodyPr wrap="square">
            <a:spAutoFit/>
          </a:bodyPr>
          <a:lstStyle/>
          <a:p>
            <a:r>
              <a:rPr lang="en-US" sz="1600" dirty="0" smtClean="0">
                <a:solidFill>
                  <a:srgbClr val="C00000"/>
                </a:solidFill>
              </a:rPr>
              <a:t>Ayala, Dominguez, M.G., Mirizzi, Straniero, PRL (2014)</a:t>
            </a:r>
            <a:endParaRPr lang="en-US" sz="1600" dirty="0">
              <a:solidFill>
                <a:srgbClr val="C00000"/>
              </a:solidFill>
            </a:endParaRPr>
          </a:p>
        </p:txBody>
      </p:sp>
      <p:sp>
        <p:nvSpPr>
          <p:cNvPr id="13" name="Rectangle 12"/>
          <p:cNvSpPr/>
          <p:nvPr/>
        </p:nvSpPr>
        <p:spPr>
          <a:xfrm>
            <a:off x="6093178" y="4620626"/>
            <a:ext cx="2621307" cy="1323439"/>
          </a:xfrm>
          <a:prstGeom prst="rect">
            <a:avLst/>
          </a:prstGeom>
          <a:solidFill>
            <a:schemeClr val="accent4">
              <a:lumMod val="20000"/>
              <a:lumOff val="80000"/>
            </a:schemeClr>
          </a:solidFill>
        </p:spPr>
        <p:txBody>
          <a:bodyPr wrap="square">
            <a:spAutoFit/>
          </a:bodyPr>
          <a:lstStyle/>
          <a:p>
            <a:r>
              <a:rPr lang="en-US" sz="2000" dirty="0" smtClean="0"/>
              <a:t>Assuming Gaussian errors, the observed and measured values of R are 2</a:t>
            </a:r>
            <a:r>
              <a:rPr lang="en-US" sz="2000" dirty="0" smtClean="0">
                <a:sym typeface="Symbol" panose="05050102010706020507" pitchFamily="18" charset="2"/>
              </a:rPr>
              <a:t></a:t>
            </a:r>
            <a:r>
              <a:rPr lang="en-US" sz="2000" dirty="0" smtClean="0"/>
              <a:t> apart. </a:t>
            </a:r>
            <a:endParaRPr lang="en-US" sz="2000" dirty="0"/>
          </a:p>
        </p:txBody>
      </p:sp>
      <p:pic>
        <p:nvPicPr>
          <p:cNvPr id="3" name="Picture 2"/>
          <p:cNvPicPr>
            <a:picLocks noChangeAspect="1"/>
          </p:cNvPicPr>
          <p:nvPr/>
        </p:nvPicPr>
        <p:blipFill>
          <a:blip r:embed="rId4"/>
          <a:stretch>
            <a:fillRect/>
          </a:stretch>
        </p:blipFill>
        <p:spPr>
          <a:xfrm>
            <a:off x="838249" y="3811017"/>
            <a:ext cx="4721247" cy="2089647"/>
          </a:xfrm>
          <a:prstGeom prst="rect">
            <a:avLst/>
          </a:prstGeom>
        </p:spPr>
      </p:pic>
      <p:sp>
        <p:nvSpPr>
          <p:cNvPr id="10" name="Rounded Rectangle 9"/>
          <p:cNvSpPr/>
          <p:nvPr/>
        </p:nvSpPr>
        <p:spPr>
          <a:xfrm>
            <a:off x="742406" y="1676400"/>
            <a:ext cx="2000794" cy="67056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277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The R-parameter</a:t>
            </a:r>
            <a:endParaRPr sz="2400" dirty="0">
              <a:effectLst>
                <a:outerShdw blurRad="38100" dist="38100" dir="2700000" algn="tl">
                  <a:srgbClr val="000000">
                    <a:alpha val="43137"/>
                  </a:srgbClr>
                </a:outerShdw>
              </a:effectLst>
            </a:endParaRPr>
          </a:p>
        </p:txBody>
      </p:sp>
      <p:sp>
        <p:nvSpPr>
          <p:cNvPr id="7" name="Rectangle 6"/>
          <p:cNvSpPr/>
          <p:nvPr/>
        </p:nvSpPr>
        <p:spPr>
          <a:xfrm>
            <a:off x="6172200" y="4813518"/>
            <a:ext cx="2667000" cy="1384995"/>
          </a:xfrm>
          <a:prstGeom prst="rect">
            <a:avLst/>
          </a:prstGeom>
        </p:spPr>
        <p:txBody>
          <a:bodyPr wrap="square">
            <a:spAutoFit/>
          </a:bodyPr>
          <a:lstStyle/>
          <a:p>
            <a:pPr lvl="0"/>
            <a:r>
              <a:rPr lang="en-US" sz="1400" dirty="0" smtClean="0">
                <a:solidFill>
                  <a:srgbClr val="FF0000"/>
                </a:solidFill>
              </a:rPr>
              <a:t>- Ayala, Dominguez, M.G., Mirizzi, </a:t>
            </a:r>
            <a:r>
              <a:rPr lang="en-US" sz="1400" dirty="0">
                <a:solidFill>
                  <a:srgbClr val="FF0000"/>
                </a:solidFill>
              </a:rPr>
              <a:t>Straniero </a:t>
            </a:r>
            <a:r>
              <a:rPr lang="en-US" sz="1400" dirty="0" smtClean="0">
                <a:solidFill>
                  <a:srgbClr val="FF0000"/>
                </a:solidFill>
              </a:rPr>
              <a:t>(PRL </a:t>
            </a:r>
            <a:r>
              <a:rPr lang="en-US" sz="1400" dirty="0">
                <a:solidFill>
                  <a:srgbClr val="FF0000"/>
                </a:solidFill>
              </a:rPr>
              <a:t>113 (2014) )</a:t>
            </a:r>
            <a:endParaRPr lang="en-US" sz="1400" dirty="0" smtClean="0">
              <a:solidFill>
                <a:srgbClr val="FF0000"/>
              </a:solidFill>
            </a:endParaRPr>
          </a:p>
          <a:p>
            <a:pPr lvl="0"/>
            <a:r>
              <a:rPr lang="en-US" sz="1400" dirty="0" smtClean="0">
                <a:solidFill>
                  <a:srgbClr val="FF0000"/>
                </a:solidFill>
              </a:rPr>
              <a:t>- Straniero </a:t>
            </a:r>
            <a:r>
              <a:rPr lang="en-US" sz="1400" dirty="0">
                <a:solidFill>
                  <a:srgbClr val="FF0000"/>
                </a:solidFill>
              </a:rPr>
              <a:t>(proc. of XI </a:t>
            </a:r>
            <a:r>
              <a:rPr lang="en-US" sz="1400" dirty="0" err="1">
                <a:solidFill>
                  <a:srgbClr val="FF0000"/>
                </a:solidFill>
              </a:rPr>
              <a:t>Patras</a:t>
            </a:r>
            <a:r>
              <a:rPr lang="en-US" sz="1400" dirty="0">
                <a:solidFill>
                  <a:srgbClr val="FF0000"/>
                </a:solidFill>
              </a:rPr>
              <a:t> </a:t>
            </a:r>
            <a:r>
              <a:rPr lang="en-US" sz="1400" dirty="0" smtClean="0">
                <a:solidFill>
                  <a:srgbClr val="FF0000"/>
                </a:solidFill>
              </a:rPr>
              <a:t>Workshop);</a:t>
            </a:r>
          </a:p>
          <a:p>
            <a:pPr lvl="0"/>
            <a:r>
              <a:rPr lang="en-US" sz="1400" dirty="0" smtClean="0">
                <a:solidFill>
                  <a:srgbClr val="FF0000"/>
                </a:solidFill>
              </a:rPr>
              <a:t>- Straniero, Ayala, M.G., Mirizzi, Dominguez (in preparation)</a:t>
            </a:r>
            <a:endParaRPr lang="en-US" sz="1400" dirty="0">
              <a:solidFill>
                <a:srgbClr val="FF0000"/>
              </a:solidFill>
            </a:endParaRPr>
          </a:p>
        </p:txBody>
      </p:sp>
      <p:pic>
        <p:nvPicPr>
          <p:cNvPr id="18" name="Picture 17"/>
          <p:cNvPicPr>
            <a:picLocks noChangeAspect="1"/>
          </p:cNvPicPr>
          <p:nvPr/>
        </p:nvPicPr>
        <p:blipFill>
          <a:blip r:embed="rId2"/>
          <a:stretch>
            <a:fillRect/>
          </a:stretch>
        </p:blipFill>
        <p:spPr>
          <a:xfrm>
            <a:off x="6027535" y="1295400"/>
            <a:ext cx="2659265" cy="3310658"/>
          </a:xfrm>
          <a:prstGeom prst="rect">
            <a:avLst/>
          </a:prstGeom>
        </p:spPr>
      </p:pic>
      <p:sp>
        <p:nvSpPr>
          <p:cNvPr id="45" name="Rectangle 44"/>
          <p:cNvSpPr/>
          <p:nvPr/>
        </p:nvSpPr>
        <p:spPr>
          <a:xfrm>
            <a:off x="685800" y="1142211"/>
            <a:ext cx="5029200" cy="173893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dirty="0" smtClean="0"/>
              <a:t>The </a:t>
            </a:r>
            <a:r>
              <a:rPr lang="en-US" sz="2000" u="sng" dirty="0" smtClean="0">
                <a:solidFill>
                  <a:srgbClr val="C00000"/>
                </a:solidFill>
              </a:rPr>
              <a:t>R-parameter:</a:t>
            </a:r>
            <a:r>
              <a:rPr lang="en-US" sz="2000" dirty="0" smtClean="0"/>
              <a:t>    </a:t>
            </a:r>
          </a:p>
          <a:p>
            <a:r>
              <a:rPr lang="en-US" sz="2000" dirty="0" smtClean="0">
                <a:solidFill>
                  <a:srgbClr val="C00000"/>
                </a:solidFill>
              </a:rPr>
              <a:t>			</a:t>
            </a:r>
          </a:p>
          <a:p>
            <a:r>
              <a:rPr lang="en-US" sz="2400" dirty="0" smtClean="0">
                <a:solidFill>
                  <a:srgbClr val="C00000"/>
                </a:solidFill>
              </a:rPr>
              <a:t>   R=</a:t>
            </a:r>
            <a:r>
              <a:rPr lang="en-US" sz="2400" i="1" dirty="0" smtClean="0">
                <a:solidFill>
                  <a:srgbClr val="C00000"/>
                </a:solidFill>
              </a:rPr>
              <a:t>N</a:t>
            </a:r>
            <a:r>
              <a:rPr lang="en-US" sz="2400" baseline="-25000" dirty="0" smtClean="0">
                <a:solidFill>
                  <a:srgbClr val="C00000"/>
                </a:solidFill>
              </a:rPr>
              <a:t>HB</a:t>
            </a:r>
            <a:r>
              <a:rPr lang="en-US" sz="2400" dirty="0" smtClean="0">
                <a:solidFill>
                  <a:srgbClr val="C00000"/>
                </a:solidFill>
              </a:rPr>
              <a:t>/</a:t>
            </a:r>
            <a:r>
              <a:rPr lang="en-US" sz="2400" i="1" dirty="0" smtClean="0">
                <a:solidFill>
                  <a:srgbClr val="C00000"/>
                </a:solidFill>
              </a:rPr>
              <a:t>N</a:t>
            </a:r>
            <a:r>
              <a:rPr lang="en-US" sz="2400" baseline="-25000" dirty="0" smtClean="0">
                <a:solidFill>
                  <a:srgbClr val="C00000"/>
                </a:solidFill>
              </a:rPr>
              <a:t>RG</a:t>
            </a:r>
            <a:r>
              <a:rPr lang="en-US" sz="2000" baseline="-25000" dirty="0" smtClean="0">
                <a:solidFill>
                  <a:srgbClr val="C00000"/>
                </a:solidFill>
              </a:rPr>
              <a:t> </a:t>
            </a:r>
            <a:r>
              <a:rPr lang="en-US" sz="2000" dirty="0" smtClean="0">
                <a:solidFill>
                  <a:srgbClr val="C00000"/>
                </a:solidFill>
              </a:rPr>
              <a:t>   </a:t>
            </a:r>
          </a:p>
          <a:p>
            <a:endParaRPr lang="en-US" sz="1100" dirty="0" smtClean="0">
              <a:solidFill>
                <a:srgbClr val="C00000"/>
              </a:solidFill>
            </a:endParaRPr>
          </a:p>
          <a:p>
            <a:endParaRPr lang="en-US" sz="1200" dirty="0" smtClean="0">
              <a:solidFill>
                <a:srgbClr val="C00000"/>
              </a:solidFill>
            </a:endParaRPr>
          </a:p>
          <a:p>
            <a:r>
              <a:rPr lang="en-US" sz="2000" dirty="0" smtClean="0"/>
              <a:t>anomaly can be explained by </a:t>
            </a:r>
            <a:r>
              <a:rPr lang="en-US" sz="2000" dirty="0" smtClean="0">
                <a:solidFill>
                  <a:srgbClr val="7030A0"/>
                </a:solidFill>
              </a:rPr>
              <a:t>HP</a:t>
            </a:r>
            <a:endParaRPr lang="en-US" sz="2000" dirty="0">
              <a:solidFill>
                <a:srgbClr val="7030A0"/>
              </a:solidFill>
            </a:endParaRPr>
          </a:p>
        </p:txBody>
      </p:sp>
      <p:sp>
        <p:nvSpPr>
          <p:cNvPr id="46" name="Rounded Rectangle 45"/>
          <p:cNvSpPr/>
          <p:nvPr/>
        </p:nvSpPr>
        <p:spPr>
          <a:xfrm>
            <a:off x="742406" y="1676400"/>
            <a:ext cx="2000794" cy="67056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a:stretch>
            <a:fillRect/>
          </a:stretch>
        </p:blipFill>
        <p:spPr>
          <a:xfrm>
            <a:off x="742406" y="3338393"/>
            <a:ext cx="4553989" cy="3213815"/>
          </a:xfrm>
          <a:prstGeom prst="rect">
            <a:avLst/>
          </a:prstGeom>
        </p:spPr>
      </p:pic>
    </p:spTree>
    <p:extLst>
      <p:ext uri="{BB962C8B-B14F-4D97-AF65-F5344CB8AC3E}">
        <p14:creationId xmlns:p14="http://schemas.microsoft.com/office/powerpoint/2010/main" val="170650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The R-parameter</a:t>
            </a:r>
            <a:endParaRPr sz="2400" dirty="0">
              <a:effectLst>
                <a:outerShdw blurRad="38100" dist="38100" dir="2700000" algn="tl">
                  <a:srgbClr val="000000">
                    <a:alpha val="43137"/>
                  </a:srgbClr>
                </a:outerShdw>
              </a:effectLst>
            </a:endParaRPr>
          </a:p>
        </p:txBody>
      </p:sp>
      <p:sp>
        <p:nvSpPr>
          <p:cNvPr id="7" name="Rectangle 6"/>
          <p:cNvSpPr/>
          <p:nvPr/>
        </p:nvSpPr>
        <p:spPr>
          <a:xfrm>
            <a:off x="6172200" y="4813518"/>
            <a:ext cx="2667000" cy="1384995"/>
          </a:xfrm>
          <a:prstGeom prst="rect">
            <a:avLst/>
          </a:prstGeom>
        </p:spPr>
        <p:txBody>
          <a:bodyPr wrap="square">
            <a:spAutoFit/>
          </a:bodyPr>
          <a:lstStyle/>
          <a:p>
            <a:pPr lvl="0"/>
            <a:r>
              <a:rPr lang="en-US" sz="1400" dirty="0" smtClean="0">
                <a:solidFill>
                  <a:srgbClr val="FF0000"/>
                </a:solidFill>
              </a:rPr>
              <a:t>- Ayala, Dominguez, M.G., Mirizzi, </a:t>
            </a:r>
            <a:r>
              <a:rPr lang="en-US" sz="1400" dirty="0">
                <a:solidFill>
                  <a:srgbClr val="FF0000"/>
                </a:solidFill>
              </a:rPr>
              <a:t>Straniero </a:t>
            </a:r>
            <a:r>
              <a:rPr lang="en-US" sz="1400" dirty="0" smtClean="0">
                <a:solidFill>
                  <a:srgbClr val="FF0000"/>
                </a:solidFill>
              </a:rPr>
              <a:t>(PRL </a:t>
            </a:r>
            <a:r>
              <a:rPr lang="en-US" sz="1400" dirty="0">
                <a:solidFill>
                  <a:srgbClr val="FF0000"/>
                </a:solidFill>
              </a:rPr>
              <a:t>113 (2014) )</a:t>
            </a:r>
            <a:endParaRPr lang="en-US" sz="1400" dirty="0" smtClean="0">
              <a:solidFill>
                <a:srgbClr val="FF0000"/>
              </a:solidFill>
            </a:endParaRPr>
          </a:p>
          <a:p>
            <a:pPr lvl="0"/>
            <a:r>
              <a:rPr lang="en-US" sz="1400" dirty="0" smtClean="0">
                <a:solidFill>
                  <a:srgbClr val="FF0000"/>
                </a:solidFill>
              </a:rPr>
              <a:t>- Straniero </a:t>
            </a:r>
            <a:r>
              <a:rPr lang="en-US" sz="1400" dirty="0">
                <a:solidFill>
                  <a:srgbClr val="FF0000"/>
                </a:solidFill>
              </a:rPr>
              <a:t>(proc. of XI </a:t>
            </a:r>
            <a:r>
              <a:rPr lang="en-US" sz="1400" dirty="0" err="1">
                <a:solidFill>
                  <a:srgbClr val="FF0000"/>
                </a:solidFill>
              </a:rPr>
              <a:t>Patras</a:t>
            </a:r>
            <a:r>
              <a:rPr lang="en-US" sz="1400" dirty="0">
                <a:solidFill>
                  <a:srgbClr val="FF0000"/>
                </a:solidFill>
              </a:rPr>
              <a:t> </a:t>
            </a:r>
            <a:r>
              <a:rPr lang="en-US" sz="1400" dirty="0" smtClean="0">
                <a:solidFill>
                  <a:srgbClr val="FF0000"/>
                </a:solidFill>
              </a:rPr>
              <a:t>Workshop);</a:t>
            </a:r>
          </a:p>
          <a:p>
            <a:pPr lvl="0"/>
            <a:r>
              <a:rPr lang="en-US" sz="1400" dirty="0" smtClean="0">
                <a:solidFill>
                  <a:srgbClr val="FF0000"/>
                </a:solidFill>
              </a:rPr>
              <a:t>- Straniero, Ayala, M.G., Mirizzi, Dominguez (in preparation)</a:t>
            </a:r>
            <a:endParaRPr lang="en-US" sz="1400" dirty="0">
              <a:solidFill>
                <a:srgbClr val="FF0000"/>
              </a:solidFill>
            </a:endParaRPr>
          </a:p>
        </p:txBody>
      </p:sp>
      <p:pic>
        <p:nvPicPr>
          <p:cNvPr id="18" name="Picture 17"/>
          <p:cNvPicPr>
            <a:picLocks noChangeAspect="1"/>
          </p:cNvPicPr>
          <p:nvPr/>
        </p:nvPicPr>
        <p:blipFill>
          <a:blip r:embed="rId3"/>
          <a:stretch>
            <a:fillRect/>
          </a:stretch>
        </p:blipFill>
        <p:spPr>
          <a:xfrm>
            <a:off x="6027535" y="1295400"/>
            <a:ext cx="2659265" cy="3310658"/>
          </a:xfrm>
          <a:prstGeom prst="rect">
            <a:avLst/>
          </a:prstGeom>
        </p:spPr>
      </p:pic>
      <p:sp>
        <p:nvSpPr>
          <p:cNvPr id="45" name="Rectangle 44"/>
          <p:cNvSpPr/>
          <p:nvPr/>
        </p:nvSpPr>
        <p:spPr>
          <a:xfrm>
            <a:off x="685800" y="1142211"/>
            <a:ext cx="5029200" cy="235449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dirty="0" smtClean="0"/>
              <a:t>The </a:t>
            </a:r>
            <a:r>
              <a:rPr lang="en-US" sz="2000" u="sng" dirty="0" smtClean="0">
                <a:solidFill>
                  <a:srgbClr val="C00000"/>
                </a:solidFill>
              </a:rPr>
              <a:t>R-parameter:</a:t>
            </a:r>
            <a:r>
              <a:rPr lang="en-US" sz="2000" dirty="0" smtClean="0"/>
              <a:t>    </a:t>
            </a:r>
          </a:p>
          <a:p>
            <a:r>
              <a:rPr lang="en-US" sz="2000" dirty="0" smtClean="0">
                <a:solidFill>
                  <a:srgbClr val="C00000"/>
                </a:solidFill>
              </a:rPr>
              <a:t>			</a:t>
            </a:r>
          </a:p>
          <a:p>
            <a:r>
              <a:rPr lang="en-US" sz="2400" dirty="0" smtClean="0">
                <a:solidFill>
                  <a:srgbClr val="C00000"/>
                </a:solidFill>
              </a:rPr>
              <a:t>   R=</a:t>
            </a:r>
            <a:r>
              <a:rPr lang="en-US" sz="2400" i="1" dirty="0" smtClean="0">
                <a:solidFill>
                  <a:srgbClr val="C00000"/>
                </a:solidFill>
              </a:rPr>
              <a:t>N</a:t>
            </a:r>
            <a:r>
              <a:rPr lang="en-US" sz="2400" baseline="-25000" dirty="0" smtClean="0">
                <a:solidFill>
                  <a:srgbClr val="C00000"/>
                </a:solidFill>
              </a:rPr>
              <a:t>HB</a:t>
            </a:r>
            <a:r>
              <a:rPr lang="en-US" sz="2400" dirty="0" smtClean="0">
                <a:solidFill>
                  <a:srgbClr val="C00000"/>
                </a:solidFill>
              </a:rPr>
              <a:t>/</a:t>
            </a:r>
            <a:r>
              <a:rPr lang="en-US" sz="2400" i="1" dirty="0" smtClean="0">
                <a:solidFill>
                  <a:srgbClr val="C00000"/>
                </a:solidFill>
              </a:rPr>
              <a:t>N</a:t>
            </a:r>
            <a:r>
              <a:rPr lang="en-US" sz="2400" baseline="-25000" dirty="0" smtClean="0">
                <a:solidFill>
                  <a:srgbClr val="C00000"/>
                </a:solidFill>
              </a:rPr>
              <a:t>RG</a:t>
            </a:r>
            <a:r>
              <a:rPr lang="en-US" sz="2000" baseline="-25000" dirty="0" smtClean="0">
                <a:solidFill>
                  <a:srgbClr val="C00000"/>
                </a:solidFill>
              </a:rPr>
              <a:t> </a:t>
            </a:r>
            <a:r>
              <a:rPr lang="en-US" sz="2000" dirty="0" smtClean="0">
                <a:solidFill>
                  <a:srgbClr val="C00000"/>
                </a:solidFill>
              </a:rPr>
              <a:t>   </a:t>
            </a:r>
          </a:p>
          <a:p>
            <a:endParaRPr lang="en-US" sz="1100" dirty="0" smtClean="0">
              <a:solidFill>
                <a:srgbClr val="C00000"/>
              </a:solidFill>
            </a:endParaRPr>
          </a:p>
          <a:p>
            <a:endParaRPr lang="en-US" sz="1200" dirty="0" smtClean="0">
              <a:solidFill>
                <a:srgbClr val="C00000"/>
              </a:solidFill>
            </a:endParaRPr>
          </a:p>
          <a:p>
            <a:r>
              <a:rPr lang="en-US" sz="2000" dirty="0" smtClean="0"/>
              <a:t>anomaly can be explained by </a:t>
            </a:r>
            <a:r>
              <a:rPr lang="en-US" sz="2000" dirty="0" smtClean="0">
                <a:solidFill>
                  <a:srgbClr val="7030A0"/>
                </a:solidFill>
              </a:rPr>
              <a:t>HP</a:t>
            </a:r>
          </a:p>
          <a:p>
            <a:endParaRPr lang="en-US" sz="2000" dirty="0"/>
          </a:p>
          <a:p>
            <a:r>
              <a:rPr lang="en-US" sz="2000" dirty="0" smtClean="0"/>
              <a:t>or by </a:t>
            </a:r>
            <a:r>
              <a:rPr lang="en-US" sz="2000" dirty="0" smtClean="0">
                <a:solidFill>
                  <a:srgbClr val="7030A0"/>
                </a:solidFill>
              </a:rPr>
              <a:t>axions coupled to photons</a:t>
            </a:r>
            <a:endParaRPr lang="en-US" sz="2000" dirty="0">
              <a:solidFill>
                <a:srgbClr val="7030A0"/>
              </a:solidFill>
            </a:endParaRPr>
          </a:p>
        </p:txBody>
      </p:sp>
      <p:sp>
        <p:nvSpPr>
          <p:cNvPr id="46" name="Rounded Rectangle 45"/>
          <p:cNvSpPr/>
          <p:nvPr/>
        </p:nvSpPr>
        <p:spPr>
          <a:xfrm>
            <a:off x="742406" y="1676400"/>
            <a:ext cx="2000794" cy="67056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63653558"/>
              </p:ext>
            </p:extLst>
          </p:nvPr>
        </p:nvGraphicFramePr>
        <p:xfrm>
          <a:off x="802186" y="5543806"/>
          <a:ext cx="2432050" cy="414338"/>
        </p:xfrm>
        <a:graphic>
          <a:graphicData uri="http://schemas.openxmlformats.org/presentationml/2006/ole">
            <mc:AlternateContent xmlns:mc="http://schemas.openxmlformats.org/markup-compatibility/2006">
              <mc:Choice xmlns:v="urn:schemas-microsoft-com:vml" Requires="v">
                <p:oleObj spid="_x0000_s273516" name="Equation" r:id="rId4" imgW="1447560" imgH="253800" progId="Equation.3">
                  <p:embed/>
                </p:oleObj>
              </mc:Choice>
              <mc:Fallback>
                <p:oleObj name="Equation" r:id="rId4" imgW="1447560" imgH="253800" progId="Equation.3">
                  <p:embed/>
                  <p:pic>
                    <p:nvPicPr>
                      <p:cNvPr id="17" name="Object 16"/>
                      <p:cNvPicPr>
                        <a:picLocks noChangeAspect="1" noChangeArrowheads="1"/>
                      </p:cNvPicPr>
                      <p:nvPr/>
                    </p:nvPicPr>
                    <p:blipFill>
                      <a:blip r:embed="rId5"/>
                      <a:srcRect/>
                      <a:stretch>
                        <a:fillRect/>
                      </a:stretch>
                    </p:blipFill>
                    <p:spPr bwMode="auto">
                      <a:xfrm>
                        <a:off x="802186" y="5543806"/>
                        <a:ext cx="2432050" cy="414338"/>
                      </a:xfrm>
                      <a:prstGeom prst="rect">
                        <a:avLst/>
                      </a:prstGeom>
                      <a:solidFill>
                        <a:schemeClr val="accent2">
                          <a:lumMod val="20000"/>
                          <a:lumOff val="80000"/>
                        </a:schemeClr>
                      </a:solidFill>
                      <a:extLst/>
                    </p:spPr>
                  </p:pic>
                </p:oleObj>
              </mc:Fallback>
            </mc:AlternateContent>
          </a:graphicData>
        </a:graphic>
      </p:graphicFrame>
      <p:sp>
        <p:nvSpPr>
          <p:cNvPr id="9" name="TextBox 8"/>
          <p:cNvSpPr txBox="1"/>
          <p:nvPr/>
        </p:nvSpPr>
        <p:spPr>
          <a:xfrm>
            <a:off x="3916226" y="5517001"/>
            <a:ext cx="973343" cy="369332"/>
          </a:xfrm>
          <a:prstGeom prst="rect">
            <a:avLst/>
          </a:prstGeom>
          <a:noFill/>
        </p:spPr>
        <p:txBody>
          <a:bodyPr wrap="none" rtlCol="0">
            <a:spAutoFit/>
          </a:bodyPr>
          <a:lstStyle/>
          <a:p>
            <a:r>
              <a:rPr lang="en-US" dirty="0" smtClean="0"/>
              <a:t>95% C.L.</a:t>
            </a:r>
            <a:endParaRPr lang="en-US" dirty="0">
              <a:latin typeface="Symbol" panose="05050102010706020507"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26199430"/>
              </p:ext>
            </p:extLst>
          </p:nvPr>
        </p:nvGraphicFramePr>
        <p:xfrm>
          <a:off x="802186" y="4191721"/>
          <a:ext cx="3263900" cy="414337"/>
        </p:xfrm>
        <a:graphic>
          <a:graphicData uri="http://schemas.openxmlformats.org/presentationml/2006/ole">
            <mc:AlternateContent xmlns:mc="http://schemas.openxmlformats.org/markup-compatibility/2006">
              <mc:Choice xmlns:v="urn:schemas-microsoft-com:vml" Requires="v">
                <p:oleObj spid="_x0000_s273517" name="Equation" r:id="rId6" imgW="1942920" imgH="253800" progId="Equation.3">
                  <p:embed/>
                </p:oleObj>
              </mc:Choice>
              <mc:Fallback>
                <p:oleObj name="Equation" r:id="rId6" imgW="1942920" imgH="253800" progId="Equation.3">
                  <p:embed/>
                  <p:pic>
                    <p:nvPicPr>
                      <p:cNvPr id="12" name="Object 11"/>
                      <p:cNvPicPr>
                        <a:picLocks noChangeAspect="1" noChangeArrowheads="1"/>
                      </p:cNvPicPr>
                      <p:nvPr/>
                    </p:nvPicPr>
                    <p:blipFill>
                      <a:blip r:embed="rId7"/>
                      <a:srcRect/>
                      <a:stretch>
                        <a:fillRect/>
                      </a:stretch>
                    </p:blipFill>
                    <p:spPr bwMode="auto">
                      <a:xfrm>
                        <a:off x="802186" y="4191721"/>
                        <a:ext cx="3263900" cy="414337"/>
                      </a:xfrm>
                      <a:prstGeom prst="rect">
                        <a:avLst/>
                      </a:prstGeom>
                      <a:solidFill>
                        <a:schemeClr val="accent2">
                          <a:lumMod val="20000"/>
                          <a:lumOff val="80000"/>
                        </a:schemeClr>
                      </a:solidFill>
                      <a:extLst/>
                    </p:spPr>
                  </p:pic>
                </p:oleObj>
              </mc:Fallback>
            </mc:AlternateContent>
          </a:graphicData>
        </a:graphic>
      </p:graphicFrame>
      <p:sp>
        <p:nvSpPr>
          <p:cNvPr id="11" name="TextBox 10"/>
          <p:cNvSpPr txBox="1"/>
          <p:nvPr/>
        </p:nvSpPr>
        <p:spPr>
          <a:xfrm>
            <a:off x="4433158" y="4179576"/>
            <a:ext cx="973343" cy="369332"/>
          </a:xfrm>
          <a:prstGeom prst="rect">
            <a:avLst/>
          </a:prstGeom>
          <a:noFill/>
        </p:spPr>
        <p:txBody>
          <a:bodyPr wrap="none" rtlCol="0">
            <a:spAutoFit/>
          </a:bodyPr>
          <a:lstStyle/>
          <a:p>
            <a:r>
              <a:rPr lang="en-US" dirty="0" smtClean="0"/>
              <a:t>68% C.L.</a:t>
            </a:r>
            <a:endParaRPr lang="en-US" dirty="0">
              <a:latin typeface="Symbol" panose="05050102010706020507" pitchFamily="18" charset="2"/>
            </a:endParaRPr>
          </a:p>
        </p:txBody>
      </p:sp>
      <p:sp>
        <p:nvSpPr>
          <p:cNvPr id="12" name="TextBox 11"/>
          <p:cNvSpPr txBox="1"/>
          <p:nvPr/>
        </p:nvSpPr>
        <p:spPr>
          <a:xfrm>
            <a:off x="729706" y="4909496"/>
            <a:ext cx="4353628" cy="369332"/>
          </a:xfrm>
          <a:prstGeom prst="rect">
            <a:avLst/>
          </a:prstGeom>
          <a:noFill/>
        </p:spPr>
        <p:txBody>
          <a:bodyPr wrap="none" rtlCol="0">
            <a:spAutoFit/>
          </a:bodyPr>
          <a:lstStyle/>
          <a:p>
            <a:r>
              <a:rPr lang="en-US" dirty="0" smtClean="0"/>
              <a:t>upper bound on the axion-photon coupling </a:t>
            </a:r>
            <a:endParaRPr lang="en-US" dirty="0"/>
          </a:p>
        </p:txBody>
      </p:sp>
    </p:spTree>
    <p:extLst>
      <p:ext uri="{BB962C8B-B14F-4D97-AF65-F5344CB8AC3E}">
        <p14:creationId xmlns:p14="http://schemas.microsoft.com/office/powerpoint/2010/main" val="3099683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9268" y="3344302"/>
            <a:ext cx="4273731" cy="3290774"/>
          </a:xfrm>
          <a:prstGeom prst="rect">
            <a:avLst/>
          </a:prstGeom>
        </p:spPr>
      </p:pic>
      <p:sp>
        <p:nvSpPr>
          <p:cNvPr id="2"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The R-parameter</a:t>
            </a:r>
            <a:endParaRPr sz="2400" dirty="0">
              <a:effectLst>
                <a:outerShdw blurRad="38100" dist="38100" dir="2700000" algn="tl">
                  <a:srgbClr val="000000">
                    <a:alpha val="43137"/>
                  </a:srgbClr>
                </a:outerShdw>
              </a:effectLst>
            </a:endParaRPr>
          </a:p>
        </p:txBody>
      </p:sp>
      <p:sp>
        <p:nvSpPr>
          <p:cNvPr id="7" name="Rectangle 6"/>
          <p:cNvSpPr/>
          <p:nvPr/>
        </p:nvSpPr>
        <p:spPr>
          <a:xfrm>
            <a:off x="6172200" y="4813518"/>
            <a:ext cx="2667000" cy="1384995"/>
          </a:xfrm>
          <a:prstGeom prst="rect">
            <a:avLst/>
          </a:prstGeom>
        </p:spPr>
        <p:txBody>
          <a:bodyPr wrap="square">
            <a:spAutoFit/>
          </a:bodyPr>
          <a:lstStyle/>
          <a:p>
            <a:pPr lvl="0"/>
            <a:r>
              <a:rPr lang="en-US" sz="1400" dirty="0" smtClean="0">
                <a:solidFill>
                  <a:srgbClr val="FF0000"/>
                </a:solidFill>
              </a:rPr>
              <a:t>- Ayala, Dominguez, M.G., Mirizzi, </a:t>
            </a:r>
            <a:r>
              <a:rPr lang="en-US" sz="1400" dirty="0">
                <a:solidFill>
                  <a:srgbClr val="FF0000"/>
                </a:solidFill>
              </a:rPr>
              <a:t>Straniero </a:t>
            </a:r>
            <a:r>
              <a:rPr lang="en-US" sz="1400" dirty="0" smtClean="0">
                <a:solidFill>
                  <a:srgbClr val="FF0000"/>
                </a:solidFill>
              </a:rPr>
              <a:t>(PRL </a:t>
            </a:r>
            <a:r>
              <a:rPr lang="en-US" sz="1400" dirty="0">
                <a:solidFill>
                  <a:srgbClr val="FF0000"/>
                </a:solidFill>
              </a:rPr>
              <a:t>113 (2014) )</a:t>
            </a:r>
            <a:endParaRPr lang="en-US" sz="1400" dirty="0" smtClean="0">
              <a:solidFill>
                <a:srgbClr val="FF0000"/>
              </a:solidFill>
            </a:endParaRPr>
          </a:p>
          <a:p>
            <a:pPr lvl="0"/>
            <a:r>
              <a:rPr lang="en-US" sz="1400" dirty="0" smtClean="0">
                <a:solidFill>
                  <a:srgbClr val="FF0000"/>
                </a:solidFill>
              </a:rPr>
              <a:t>- Straniero </a:t>
            </a:r>
            <a:r>
              <a:rPr lang="en-US" sz="1400" dirty="0">
                <a:solidFill>
                  <a:srgbClr val="FF0000"/>
                </a:solidFill>
              </a:rPr>
              <a:t>(proc. of XI </a:t>
            </a:r>
            <a:r>
              <a:rPr lang="en-US" sz="1400" dirty="0" err="1">
                <a:solidFill>
                  <a:srgbClr val="FF0000"/>
                </a:solidFill>
              </a:rPr>
              <a:t>Patras</a:t>
            </a:r>
            <a:r>
              <a:rPr lang="en-US" sz="1400" dirty="0">
                <a:solidFill>
                  <a:srgbClr val="FF0000"/>
                </a:solidFill>
              </a:rPr>
              <a:t> </a:t>
            </a:r>
            <a:r>
              <a:rPr lang="en-US" sz="1400" dirty="0" smtClean="0">
                <a:solidFill>
                  <a:srgbClr val="FF0000"/>
                </a:solidFill>
              </a:rPr>
              <a:t>Workshop);</a:t>
            </a:r>
          </a:p>
          <a:p>
            <a:pPr lvl="0"/>
            <a:r>
              <a:rPr lang="en-US" sz="1400" dirty="0" smtClean="0">
                <a:solidFill>
                  <a:srgbClr val="FF0000"/>
                </a:solidFill>
              </a:rPr>
              <a:t>- Straniero, Ayala, M.G., Mirizzi, Dominguez (in preparation)</a:t>
            </a:r>
            <a:endParaRPr lang="en-US" sz="1400" dirty="0">
              <a:solidFill>
                <a:srgbClr val="FF0000"/>
              </a:solidFill>
            </a:endParaRPr>
          </a:p>
        </p:txBody>
      </p:sp>
      <p:pic>
        <p:nvPicPr>
          <p:cNvPr id="18" name="Picture 17"/>
          <p:cNvPicPr>
            <a:picLocks noChangeAspect="1"/>
          </p:cNvPicPr>
          <p:nvPr/>
        </p:nvPicPr>
        <p:blipFill>
          <a:blip r:embed="rId3"/>
          <a:stretch>
            <a:fillRect/>
          </a:stretch>
        </p:blipFill>
        <p:spPr>
          <a:xfrm>
            <a:off x="6027535" y="1295400"/>
            <a:ext cx="2659265" cy="3310658"/>
          </a:xfrm>
          <a:prstGeom prst="rect">
            <a:avLst/>
          </a:prstGeom>
        </p:spPr>
      </p:pic>
      <p:sp>
        <p:nvSpPr>
          <p:cNvPr id="45" name="Rectangle 44"/>
          <p:cNvSpPr/>
          <p:nvPr/>
        </p:nvSpPr>
        <p:spPr>
          <a:xfrm>
            <a:off x="685800" y="1142211"/>
            <a:ext cx="5029200" cy="235449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dirty="0" smtClean="0"/>
              <a:t>The </a:t>
            </a:r>
            <a:r>
              <a:rPr lang="en-US" sz="2000" u="sng" dirty="0" smtClean="0">
                <a:solidFill>
                  <a:srgbClr val="C00000"/>
                </a:solidFill>
              </a:rPr>
              <a:t>R-parameter:</a:t>
            </a:r>
            <a:r>
              <a:rPr lang="en-US" sz="2000" dirty="0" smtClean="0"/>
              <a:t>    </a:t>
            </a:r>
          </a:p>
          <a:p>
            <a:r>
              <a:rPr lang="en-US" sz="2000" dirty="0" smtClean="0">
                <a:solidFill>
                  <a:srgbClr val="C00000"/>
                </a:solidFill>
              </a:rPr>
              <a:t>			</a:t>
            </a:r>
          </a:p>
          <a:p>
            <a:r>
              <a:rPr lang="en-US" sz="2400" dirty="0" smtClean="0">
                <a:solidFill>
                  <a:srgbClr val="C00000"/>
                </a:solidFill>
              </a:rPr>
              <a:t>   R=</a:t>
            </a:r>
            <a:r>
              <a:rPr lang="en-US" sz="2400" i="1" dirty="0" smtClean="0">
                <a:solidFill>
                  <a:srgbClr val="C00000"/>
                </a:solidFill>
              </a:rPr>
              <a:t>N</a:t>
            </a:r>
            <a:r>
              <a:rPr lang="en-US" sz="2400" baseline="-25000" dirty="0" smtClean="0">
                <a:solidFill>
                  <a:srgbClr val="C00000"/>
                </a:solidFill>
              </a:rPr>
              <a:t>HB</a:t>
            </a:r>
            <a:r>
              <a:rPr lang="en-US" sz="2400" dirty="0" smtClean="0">
                <a:solidFill>
                  <a:srgbClr val="C00000"/>
                </a:solidFill>
              </a:rPr>
              <a:t>/</a:t>
            </a:r>
            <a:r>
              <a:rPr lang="en-US" sz="2400" i="1" dirty="0" smtClean="0">
                <a:solidFill>
                  <a:srgbClr val="C00000"/>
                </a:solidFill>
              </a:rPr>
              <a:t>N</a:t>
            </a:r>
            <a:r>
              <a:rPr lang="en-US" sz="2400" baseline="-25000" dirty="0" smtClean="0">
                <a:solidFill>
                  <a:srgbClr val="C00000"/>
                </a:solidFill>
              </a:rPr>
              <a:t>RG</a:t>
            </a:r>
            <a:r>
              <a:rPr lang="en-US" sz="2000" baseline="-25000" dirty="0" smtClean="0">
                <a:solidFill>
                  <a:srgbClr val="C00000"/>
                </a:solidFill>
              </a:rPr>
              <a:t> </a:t>
            </a:r>
            <a:r>
              <a:rPr lang="en-US" sz="2000" dirty="0" smtClean="0">
                <a:solidFill>
                  <a:srgbClr val="C00000"/>
                </a:solidFill>
              </a:rPr>
              <a:t>   </a:t>
            </a:r>
          </a:p>
          <a:p>
            <a:endParaRPr lang="en-US" sz="1100" dirty="0" smtClean="0">
              <a:solidFill>
                <a:srgbClr val="C00000"/>
              </a:solidFill>
            </a:endParaRPr>
          </a:p>
          <a:p>
            <a:endParaRPr lang="en-US" sz="1200" dirty="0" smtClean="0">
              <a:solidFill>
                <a:srgbClr val="C00000"/>
              </a:solidFill>
            </a:endParaRPr>
          </a:p>
          <a:p>
            <a:r>
              <a:rPr lang="en-US" sz="2000" dirty="0" smtClean="0"/>
              <a:t>anomaly can be explained by </a:t>
            </a:r>
            <a:r>
              <a:rPr lang="en-US" sz="2000" dirty="0" smtClean="0">
                <a:solidFill>
                  <a:srgbClr val="7030A0"/>
                </a:solidFill>
              </a:rPr>
              <a:t>HP</a:t>
            </a:r>
          </a:p>
          <a:p>
            <a:endParaRPr lang="en-US" sz="2000" dirty="0"/>
          </a:p>
          <a:p>
            <a:r>
              <a:rPr lang="en-US" sz="2000" dirty="0" smtClean="0"/>
              <a:t>or by </a:t>
            </a:r>
            <a:r>
              <a:rPr lang="en-US" sz="2000" dirty="0" smtClean="0">
                <a:solidFill>
                  <a:srgbClr val="7030A0"/>
                </a:solidFill>
              </a:rPr>
              <a:t>axions coupled to photons</a:t>
            </a:r>
            <a:endParaRPr lang="en-US" sz="2000" dirty="0">
              <a:solidFill>
                <a:srgbClr val="7030A0"/>
              </a:solidFill>
            </a:endParaRPr>
          </a:p>
        </p:txBody>
      </p:sp>
      <p:sp>
        <p:nvSpPr>
          <p:cNvPr id="46" name="Rounded Rectangle 45"/>
          <p:cNvSpPr/>
          <p:nvPr/>
        </p:nvSpPr>
        <p:spPr>
          <a:xfrm>
            <a:off x="742406" y="1676400"/>
            <a:ext cx="2000794" cy="67056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644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8359" y="1149350"/>
            <a:ext cx="3116465" cy="3879850"/>
          </a:xfrm>
          <a:prstGeom prst="rect">
            <a:avLst/>
          </a:prstGeom>
        </p:spPr>
      </p:pic>
      <p:cxnSp>
        <p:nvCxnSpPr>
          <p:cNvPr id="4" name="Straight Arrow Connector 3"/>
          <p:cNvCxnSpPr/>
          <p:nvPr/>
        </p:nvCxnSpPr>
        <p:spPr>
          <a:xfrm flipV="1">
            <a:off x="3813572" y="1416741"/>
            <a:ext cx="4270351" cy="142999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434512" y="2675564"/>
            <a:ext cx="2991371" cy="2484824"/>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R-parameter: a new look</a:t>
            </a:r>
            <a:endParaRPr sz="2400" dirty="0">
              <a:effectLst>
                <a:outerShdw blurRad="38100" dist="38100" dir="2700000" algn="tl">
                  <a:srgbClr val="000000">
                    <a:alpha val="43137"/>
                  </a:srgbClr>
                </a:outerShdw>
              </a:effectLst>
            </a:endParaRPr>
          </a:p>
        </p:txBody>
      </p:sp>
      <p:sp>
        <p:nvSpPr>
          <p:cNvPr id="19" name="Oval 18"/>
          <p:cNvSpPr/>
          <p:nvPr/>
        </p:nvSpPr>
        <p:spPr>
          <a:xfrm>
            <a:off x="1718340" y="4162909"/>
            <a:ext cx="2302817" cy="225635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2014413" y="4192845"/>
            <a:ext cx="2190131" cy="1595721"/>
            <a:chOff x="1487026" y="3757305"/>
            <a:chExt cx="2190131" cy="1595721"/>
          </a:xfrm>
        </p:grpSpPr>
        <p:grpSp>
          <p:nvGrpSpPr>
            <p:cNvPr id="23" name="Group 14"/>
            <p:cNvGrpSpPr/>
            <p:nvPr/>
          </p:nvGrpSpPr>
          <p:grpSpPr>
            <a:xfrm rot="5400000">
              <a:off x="1981646" y="4903848"/>
              <a:ext cx="650474" cy="87291"/>
              <a:chOff x="1371600" y="1849442"/>
              <a:chExt cx="3662362" cy="392893"/>
            </a:xfrm>
          </p:grpSpPr>
          <p:sp>
            <p:nvSpPr>
              <p:cNvPr id="42" name="Arc 41"/>
              <p:cNvSpPr/>
              <p:nvPr/>
            </p:nvSpPr>
            <p:spPr>
              <a:xfrm>
                <a:off x="1371600" y="1850229"/>
                <a:ext cx="457200" cy="381000"/>
              </a:xfrm>
              <a:prstGeom prst="arc">
                <a:avLst>
                  <a:gd name="adj1" fmla="val 11390939"/>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a:off x="1828800" y="1860548"/>
                <a:ext cx="457200" cy="381000"/>
              </a:xfrm>
              <a:prstGeom prst="arc">
                <a:avLst>
                  <a:gd name="adj1" fmla="val 21303721"/>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2286000" y="1849442"/>
                <a:ext cx="457200" cy="381000"/>
              </a:xfrm>
              <a:prstGeom prst="arc">
                <a:avLst>
                  <a:gd name="adj1" fmla="val 10811567"/>
                  <a:gd name="adj2" fmla="val 2888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a:off x="2745581" y="1859753"/>
                <a:ext cx="457200" cy="381000"/>
              </a:xfrm>
              <a:prstGeom prst="arc">
                <a:avLst>
                  <a:gd name="adj1" fmla="val 21544419"/>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a:off x="3202781" y="1851016"/>
                <a:ext cx="457200" cy="381000"/>
              </a:xfrm>
              <a:prstGeom prst="arc">
                <a:avLst>
                  <a:gd name="adj1" fmla="val 1077549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a:off x="3659981" y="1861335"/>
                <a:ext cx="457200" cy="381000"/>
              </a:xfrm>
              <a:prstGeom prst="arc">
                <a:avLst>
                  <a:gd name="adj1" fmla="val 21303721"/>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p:cNvSpPr/>
              <p:nvPr/>
            </p:nvSpPr>
            <p:spPr>
              <a:xfrm>
                <a:off x="4117181" y="1850229"/>
                <a:ext cx="457200" cy="381000"/>
              </a:xfrm>
              <a:prstGeom prst="arc">
                <a:avLst>
                  <a:gd name="adj1" fmla="val 10811567"/>
                  <a:gd name="adj2" fmla="val 2888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a:off x="4576762" y="1860540"/>
                <a:ext cx="457200" cy="381000"/>
              </a:xfrm>
              <a:prstGeom prst="arc">
                <a:avLst>
                  <a:gd name="adj1" fmla="val 21544419"/>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4" name="Straight Connector 23"/>
            <p:cNvCxnSpPr/>
            <p:nvPr/>
          </p:nvCxnSpPr>
          <p:spPr>
            <a:xfrm flipV="1">
              <a:off x="2330947" y="3757305"/>
              <a:ext cx="1346210" cy="86798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53713" y="4766809"/>
              <a:ext cx="224170" cy="350305"/>
            </a:xfrm>
            <a:prstGeom prst="rect">
              <a:avLst/>
            </a:prstGeom>
            <a:noFill/>
          </p:spPr>
          <p:txBody>
            <a:bodyPr wrap="none" rtlCol="0">
              <a:spAutoFit/>
            </a:bodyPr>
            <a:lstStyle/>
            <a:p>
              <a:r>
                <a:rPr lang="en-US" dirty="0" smtClean="0">
                  <a:latin typeface="Symbol" pitchFamily="18" charset="2"/>
                </a:rPr>
                <a:t>g</a:t>
              </a:r>
              <a:endParaRPr lang="en-US" dirty="0">
                <a:latin typeface="Symbol" pitchFamily="18" charset="2"/>
              </a:endParaRPr>
            </a:p>
          </p:txBody>
        </p:sp>
        <p:cxnSp>
          <p:nvCxnSpPr>
            <p:cNvPr id="26" name="Straight Connector 25"/>
            <p:cNvCxnSpPr/>
            <p:nvPr/>
          </p:nvCxnSpPr>
          <p:spPr>
            <a:xfrm>
              <a:off x="1503171" y="5272731"/>
              <a:ext cx="1783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358842" y="4489442"/>
              <a:ext cx="516570" cy="338554"/>
            </a:xfrm>
            <a:prstGeom prst="rect">
              <a:avLst/>
            </a:prstGeom>
            <a:noFill/>
          </p:spPr>
          <p:txBody>
            <a:bodyPr wrap="square" rtlCol="0">
              <a:spAutoFit/>
            </a:bodyPr>
            <a:lstStyle/>
            <a:p>
              <a:r>
                <a:rPr lang="en-US" sz="1600" i="1" dirty="0" smtClean="0">
                  <a:solidFill>
                    <a:srgbClr val="C00000"/>
                  </a:solidFill>
                  <a:latin typeface="Bookman Old Style" panose="02050604050505020204" pitchFamily="18" charset="0"/>
                </a:rPr>
                <a:t>g</a:t>
              </a:r>
              <a:r>
                <a:rPr lang="en-US" sz="1600" i="1" baseline="-25000" dirty="0" smtClean="0">
                  <a:solidFill>
                    <a:srgbClr val="C00000"/>
                  </a:solidFill>
                  <a:latin typeface="Bookman Old Style" panose="02050604050505020204" pitchFamily="18" charset="0"/>
                </a:rPr>
                <a:t>a</a:t>
              </a:r>
              <a:r>
                <a:rPr lang="en-US" sz="1600" i="1" baseline="-25000" dirty="0" smtClean="0">
                  <a:solidFill>
                    <a:srgbClr val="C00000"/>
                  </a:solidFill>
                  <a:latin typeface="Symbol" panose="05050102010706020507" pitchFamily="18" charset="2"/>
                </a:rPr>
                <a:t>g</a:t>
              </a:r>
              <a:endParaRPr lang="en-US" sz="1600" i="1" baseline="-25000" dirty="0">
                <a:solidFill>
                  <a:srgbClr val="C00000"/>
                </a:solidFill>
                <a:latin typeface="Symbol" panose="05050102010706020507" pitchFamily="18" charset="2"/>
              </a:endParaRPr>
            </a:p>
          </p:txBody>
        </p:sp>
        <p:sp>
          <p:nvSpPr>
            <p:cNvPr id="28" name="TextBox 27"/>
            <p:cNvSpPr txBox="1"/>
            <p:nvPr/>
          </p:nvSpPr>
          <p:spPr>
            <a:xfrm>
              <a:off x="1487026" y="4970267"/>
              <a:ext cx="595247" cy="369332"/>
            </a:xfrm>
            <a:prstGeom prst="rect">
              <a:avLst/>
            </a:prstGeom>
            <a:noFill/>
          </p:spPr>
          <p:txBody>
            <a:bodyPr wrap="square" rtlCol="0">
              <a:spAutoFit/>
            </a:bodyPr>
            <a:lstStyle/>
            <a:p>
              <a:r>
                <a:rPr lang="en-US" i="1" dirty="0" err="1" smtClean="0">
                  <a:latin typeface="Bookman Old Style" panose="02050604050505020204" pitchFamily="18" charset="0"/>
                </a:rPr>
                <a:t>Ze</a:t>
              </a:r>
              <a:endParaRPr lang="en-US" i="1" baseline="-25000" dirty="0">
                <a:latin typeface="Bookman Old Style" panose="02050604050505020204" pitchFamily="18" charset="0"/>
              </a:endParaRPr>
            </a:p>
          </p:txBody>
        </p:sp>
        <p:sp>
          <p:nvSpPr>
            <p:cNvPr id="29" name="TextBox 28"/>
            <p:cNvSpPr txBox="1"/>
            <p:nvPr/>
          </p:nvSpPr>
          <p:spPr>
            <a:xfrm>
              <a:off x="2789135" y="4983694"/>
              <a:ext cx="563314" cy="369332"/>
            </a:xfrm>
            <a:prstGeom prst="rect">
              <a:avLst/>
            </a:prstGeom>
            <a:noFill/>
          </p:spPr>
          <p:txBody>
            <a:bodyPr wrap="square" rtlCol="0">
              <a:spAutoFit/>
            </a:bodyPr>
            <a:lstStyle/>
            <a:p>
              <a:r>
                <a:rPr lang="en-US" i="1" dirty="0" err="1" smtClean="0">
                  <a:latin typeface="Bookman Old Style" panose="02050604050505020204" pitchFamily="18" charset="0"/>
                </a:rPr>
                <a:t>Ze</a:t>
              </a:r>
              <a:endParaRPr lang="en-US" i="1" baseline="-25000" dirty="0">
                <a:latin typeface="Bookman Old Style" panose="02050604050505020204" pitchFamily="18" charset="0"/>
              </a:endParaRPr>
            </a:p>
          </p:txBody>
        </p:sp>
        <p:grpSp>
          <p:nvGrpSpPr>
            <p:cNvPr id="30" name="Group 13"/>
            <p:cNvGrpSpPr/>
            <p:nvPr/>
          </p:nvGrpSpPr>
          <p:grpSpPr>
            <a:xfrm>
              <a:off x="1646591" y="4568667"/>
              <a:ext cx="685804" cy="108737"/>
              <a:chOff x="1371600" y="1849442"/>
              <a:chExt cx="3662362" cy="392893"/>
            </a:xfrm>
          </p:grpSpPr>
          <p:sp>
            <p:nvSpPr>
              <p:cNvPr id="34" name="Arc 2"/>
              <p:cNvSpPr/>
              <p:nvPr/>
            </p:nvSpPr>
            <p:spPr>
              <a:xfrm>
                <a:off x="1371600" y="1850229"/>
                <a:ext cx="457200" cy="381000"/>
              </a:xfrm>
              <a:prstGeom prst="arc">
                <a:avLst>
                  <a:gd name="adj1" fmla="val 11390939"/>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
              <p:cNvSpPr/>
              <p:nvPr/>
            </p:nvSpPr>
            <p:spPr>
              <a:xfrm>
                <a:off x="1828800" y="1860548"/>
                <a:ext cx="457200" cy="381000"/>
              </a:xfrm>
              <a:prstGeom prst="arc">
                <a:avLst>
                  <a:gd name="adj1" fmla="val 21303721"/>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4"/>
              <p:cNvSpPr/>
              <p:nvPr/>
            </p:nvSpPr>
            <p:spPr>
              <a:xfrm>
                <a:off x="2286000" y="1849442"/>
                <a:ext cx="457200" cy="381000"/>
              </a:xfrm>
              <a:prstGeom prst="arc">
                <a:avLst>
                  <a:gd name="adj1" fmla="val 10811567"/>
                  <a:gd name="adj2" fmla="val 2888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5"/>
              <p:cNvSpPr/>
              <p:nvPr/>
            </p:nvSpPr>
            <p:spPr>
              <a:xfrm>
                <a:off x="2745581" y="1859753"/>
                <a:ext cx="457200" cy="381000"/>
              </a:xfrm>
              <a:prstGeom prst="arc">
                <a:avLst>
                  <a:gd name="adj1" fmla="val 21544419"/>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a:off x="3202781" y="1851016"/>
                <a:ext cx="457200" cy="381000"/>
              </a:xfrm>
              <a:prstGeom prst="arc">
                <a:avLst>
                  <a:gd name="adj1" fmla="val 1077549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a:off x="3659981" y="1861335"/>
                <a:ext cx="457200" cy="381000"/>
              </a:xfrm>
              <a:prstGeom prst="arc">
                <a:avLst>
                  <a:gd name="adj1" fmla="val 21303721"/>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a:off x="4117181" y="1850229"/>
                <a:ext cx="457200" cy="381000"/>
              </a:xfrm>
              <a:prstGeom prst="arc">
                <a:avLst>
                  <a:gd name="adj1" fmla="val 10811567"/>
                  <a:gd name="adj2" fmla="val 2888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a:off x="4576762" y="1860540"/>
                <a:ext cx="457200" cy="381000"/>
              </a:xfrm>
              <a:prstGeom prst="arc">
                <a:avLst>
                  <a:gd name="adj1" fmla="val 21544419"/>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TextBox 30"/>
            <p:cNvSpPr txBox="1"/>
            <p:nvPr/>
          </p:nvSpPr>
          <p:spPr>
            <a:xfrm>
              <a:off x="1494190" y="4263857"/>
              <a:ext cx="279244" cy="369332"/>
            </a:xfrm>
            <a:prstGeom prst="rect">
              <a:avLst/>
            </a:prstGeom>
            <a:noFill/>
          </p:spPr>
          <p:txBody>
            <a:bodyPr wrap="none" rtlCol="0">
              <a:spAutoFit/>
            </a:bodyPr>
            <a:lstStyle/>
            <a:p>
              <a:r>
                <a:rPr lang="en-US" dirty="0" smtClean="0">
                  <a:latin typeface="Symbol" pitchFamily="18" charset="2"/>
                </a:rPr>
                <a:t>g</a:t>
              </a:r>
              <a:endParaRPr lang="en-US" dirty="0">
                <a:latin typeface="Symbol" pitchFamily="18" charset="2"/>
              </a:endParaRPr>
            </a:p>
          </p:txBody>
        </p:sp>
        <p:sp>
          <p:nvSpPr>
            <p:cNvPr id="32" name="TextBox 31"/>
            <p:cNvSpPr txBox="1"/>
            <p:nvPr/>
          </p:nvSpPr>
          <p:spPr>
            <a:xfrm>
              <a:off x="2907125" y="3765522"/>
              <a:ext cx="327334" cy="369332"/>
            </a:xfrm>
            <a:prstGeom prst="rect">
              <a:avLst/>
            </a:prstGeom>
            <a:noFill/>
          </p:spPr>
          <p:txBody>
            <a:bodyPr wrap="none" rtlCol="0">
              <a:spAutoFit/>
            </a:bodyPr>
            <a:lstStyle/>
            <a:p>
              <a:r>
                <a:rPr lang="en-US" i="1" dirty="0" smtClean="0">
                  <a:solidFill>
                    <a:srgbClr val="C00000"/>
                  </a:solidFill>
                  <a:latin typeface="Bookman Old Style" pitchFamily="18" charset="0"/>
                </a:rPr>
                <a:t>a</a:t>
              </a:r>
              <a:endParaRPr lang="en-US" i="1" dirty="0">
                <a:solidFill>
                  <a:srgbClr val="C00000"/>
                </a:solidFill>
                <a:latin typeface="Bookman Old Style" pitchFamily="18" charset="0"/>
              </a:endParaRPr>
            </a:p>
          </p:txBody>
        </p:sp>
        <p:cxnSp>
          <p:nvCxnSpPr>
            <p:cNvPr id="33" name="Straight Arrow Connector 32"/>
            <p:cNvCxnSpPr/>
            <p:nvPr/>
          </p:nvCxnSpPr>
          <p:spPr>
            <a:xfrm flipV="1">
              <a:off x="2591178" y="4307308"/>
              <a:ext cx="238185" cy="151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Oval 49"/>
          <p:cNvSpPr/>
          <p:nvPr/>
        </p:nvSpPr>
        <p:spPr>
          <a:xfrm>
            <a:off x="2611320" y="1343955"/>
            <a:ext cx="2302817" cy="225635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2848982" y="1435928"/>
            <a:ext cx="2562679" cy="1543027"/>
            <a:chOff x="4551889" y="1505821"/>
            <a:chExt cx="3192281" cy="1626836"/>
          </a:xfrm>
        </p:grpSpPr>
        <p:grpSp>
          <p:nvGrpSpPr>
            <p:cNvPr id="52" name="Group 14"/>
            <p:cNvGrpSpPr/>
            <p:nvPr/>
          </p:nvGrpSpPr>
          <p:grpSpPr>
            <a:xfrm rot="5400000">
              <a:off x="5230267" y="2650730"/>
              <a:ext cx="685804" cy="108737"/>
              <a:chOff x="1371600" y="1849442"/>
              <a:chExt cx="3662362" cy="392893"/>
            </a:xfrm>
          </p:grpSpPr>
          <p:sp>
            <p:nvSpPr>
              <p:cNvPr id="66" name="Arc 65"/>
              <p:cNvSpPr/>
              <p:nvPr/>
            </p:nvSpPr>
            <p:spPr>
              <a:xfrm>
                <a:off x="1371600" y="1850229"/>
                <a:ext cx="457200" cy="381000"/>
              </a:xfrm>
              <a:prstGeom prst="arc">
                <a:avLst>
                  <a:gd name="adj1" fmla="val 11390939"/>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p:cNvSpPr/>
              <p:nvPr/>
            </p:nvSpPr>
            <p:spPr>
              <a:xfrm>
                <a:off x="1828800" y="1860548"/>
                <a:ext cx="457200" cy="381000"/>
              </a:xfrm>
              <a:prstGeom prst="arc">
                <a:avLst>
                  <a:gd name="adj1" fmla="val 21303721"/>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p:cNvSpPr/>
              <p:nvPr/>
            </p:nvSpPr>
            <p:spPr>
              <a:xfrm>
                <a:off x="2286000" y="1849442"/>
                <a:ext cx="457200" cy="381000"/>
              </a:xfrm>
              <a:prstGeom prst="arc">
                <a:avLst>
                  <a:gd name="adj1" fmla="val 10811567"/>
                  <a:gd name="adj2" fmla="val 2888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p:cNvSpPr/>
              <p:nvPr/>
            </p:nvSpPr>
            <p:spPr>
              <a:xfrm>
                <a:off x="2745581" y="1859753"/>
                <a:ext cx="457200" cy="381000"/>
              </a:xfrm>
              <a:prstGeom prst="arc">
                <a:avLst>
                  <a:gd name="adj1" fmla="val 21544419"/>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p:cNvSpPr/>
              <p:nvPr/>
            </p:nvSpPr>
            <p:spPr>
              <a:xfrm>
                <a:off x="3202781" y="1851016"/>
                <a:ext cx="457200" cy="381000"/>
              </a:xfrm>
              <a:prstGeom prst="arc">
                <a:avLst>
                  <a:gd name="adj1" fmla="val 1077549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p:nvSpPr>
            <p:spPr>
              <a:xfrm>
                <a:off x="3659981" y="1861335"/>
                <a:ext cx="457200" cy="381000"/>
              </a:xfrm>
              <a:prstGeom prst="arc">
                <a:avLst>
                  <a:gd name="adj1" fmla="val 21303721"/>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p:cNvSpPr/>
              <p:nvPr/>
            </p:nvSpPr>
            <p:spPr>
              <a:xfrm>
                <a:off x="4117181" y="1850229"/>
                <a:ext cx="457200" cy="381000"/>
              </a:xfrm>
              <a:prstGeom prst="arc">
                <a:avLst>
                  <a:gd name="adj1" fmla="val 10811567"/>
                  <a:gd name="adj2" fmla="val 2888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Arc 72"/>
              <p:cNvSpPr/>
              <p:nvPr/>
            </p:nvSpPr>
            <p:spPr>
              <a:xfrm>
                <a:off x="4576762" y="1860540"/>
                <a:ext cx="457200" cy="381000"/>
              </a:xfrm>
              <a:prstGeom prst="arc">
                <a:avLst>
                  <a:gd name="adj1" fmla="val 21544419"/>
                  <a:gd name="adj2" fmla="val 109662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53" name="Straight Connector 52"/>
            <p:cNvCxnSpPr/>
            <p:nvPr/>
          </p:nvCxnSpPr>
          <p:spPr>
            <a:xfrm flipV="1">
              <a:off x="6172200" y="1505821"/>
              <a:ext cx="1571970" cy="85571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257800" y="2514600"/>
              <a:ext cx="279244" cy="369332"/>
            </a:xfrm>
            <a:prstGeom prst="rect">
              <a:avLst/>
            </a:prstGeom>
            <a:noFill/>
          </p:spPr>
          <p:txBody>
            <a:bodyPr wrap="none" rtlCol="0">
              <a:spAutoFit/>
            </a:bodyPr>
            <a:lstStyle/>
            <a:p>
              <a:r>
                <a:rPr lang="en-US" dirty="0" smtClean="0">
                  <a:latin typeface="Symbol" pitchFamily="18" charset="2"/>
                </a:rPr>
                <a:t>g</a:t>
              </a:r>
              <a:endParaRPr lang="en-US" dirty="0">
                <a:latin typeface="Symbol" pitchFamily="18" charset="2"/>
              </a:endParaRPr>
            </a:p>
          </p:txBody>
        </p:sp>
        <p:sp>
          <p:nvSpPr>
            <p:cNvPr id="55" name="TextBox 54"/>
            <p:cNvSpPr txBox="1"/>
            <p:nvPr/>
          </p:nvSpPr>
          <p:spPr>
            <a:xfrm>
              <a:off x="6330626" y="1761346"/>
              <a:ext cx="407754" cy="389392"/>
            </a:xfrm>
            <a:prstGeom prst="rect">
              <a:avLst/>
            </a:prstGeom>
            <a:noFill/>
          </p:spPr>
          <p:txBody>
            <a:bodyPr wrap="none" rtlCol="0">
              <a:spAutoFit/>
            </a:bodyPr>
            <a:lstStyle/>
            <a:p>
              <a:r>
                <a:rPr lang="en-US" i="1" dirty="0" smtClean="0">
                  <a:solidFill>
                    <a:srgbClr val="C00000"/>
                  </a:solidFill>
                  <a:latin typeface="Bookman Old Style" pitchFamily="18" charset="0"/>
                </a:rPr>
                <a:t>a</a:t>
              </a:r>
              <a:endParaRPr lang="en-US" i="1" dirty="0">
                <a:solidFill>
                  <a:srgbClr val="C00000"/>
                </a:solidFill>
                <a:latin typeface="Bookman Old Style" pitchFamily="18" charset="0"/>
              </a:endParaRPr>
            </a:p>
          </p:txBody>
        </p:sp>
        <p:cxnSp>
          <p:nvCxnSpPr>
            <p:cNvPr id="56" name="Straight Connector 55"/>
            <p:cNvCxnSpPr/>
            <p:nvPr/>
          </p:nvCxnSpPr>
          <p:spPr>
            <a:xfrm>
              <a:off x="4572000" y="3048001"/>
              <a:ext cx="22210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23622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2200" y="2361537"/>
              <a:ext cx="620867" cy="86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482633" y="2404673"/>
              <a:ext cx="222967" cy="337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411392" y="2133600"/>
              <a:ext cx="165802" cy="93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014478" y="2270760"/>
              <a:ext cx="643482" cy="356942"/>
            </a:xfrm>
            <a:prstGeom prst="rect">
              <a:avLst/>
            </a:prstGeom>
            <a:noFill/>
          </p:spPr>
          <p:txBody>
            <a:bodyPr wrap="square" rtlCol="0">
              <a:spAutoFit/>
            </a:bodyPr>
            <a:lstStyle/>
            <a:p>
              <a:r>
                <a:rPr lang="en-US" sz="1600" i="1" dirty="0" err="1" smtClean="0">
                  <a:solidFill>
                    <a:srgbClr val="C00000"/>
                  </a:solidFill>
                  <a:latin typeface="Bookman Old Style" panose="02050604050505020204" pitchFamily="18" charset="0"/>
                </a:rPr>
                <a:t>g</a:t>
              </a:r>
              <a:r>
                <a:rPr lang="en-US" sz="1600" i="1" baseline="-25000" dirty="0" err="1" smtClean="0">
                  <a:solidFill>
                    <a:srgbClr val="C00000"/>
                  </a:solidFill>
                  <a:latin typeface="Bookman Old Style" panose="02050604050505020204" pitchFamily="18" charset="0"/>
                </a:rPr>
                <a:t>ae</a:t>
              </a:r>
              <a:endParaRPr lang="en-US" sz="1600" i="1" baseline="-25000" dirty="0">
                <a:solidFill>
                  <a:srgbClr val="C00000"/>
                </a:solidFill>
                <a:latin typeface="Bookman Old Style" panose="02050604050505020204" pitchFamily="18" charset="0"/>
              </a:endParaRPr>
            </a:p>
          </p:txBody>
        </p:sp>
        <p:sp>
          <p:nvSpPr>
            <p:cNvPr id="62" name="TextBox 61"/>
            <p:cNvSpPr txBox="1"/>
            <p:nvPr/>
          </p:nvSpPr>
          <p:spPr>
            <a:xfrm>
              <a:off x="4551890" y="2052204"/>
              <a:ext cx="541548" cy="369332"/>
            </a:xfrm>
            <a:prstGeom prst="rect">
              <a:avLst/>
            </a:prstGeom>
            <a:noFill/>
          </p:spPr>
          <p:txBody>
            <a:bodyPr wrap="square" rtlCol="0">
              <a:spAutoFit/>
            </a:bodyPr>
            <a:lstStyle/>
            <a:p>
              <a:r>
                <a:rPr lang="en-US" i="1" dirty="0" smtClean="0">
                  <a:latin typeface="Bookman Old Style" panose="02050604050505020204" pitchFamily="18" charset="0"/>
                </a:rPr>
                <a:t>e</a:t>
              </a:r>
              <a:endParaRPr lang="en-US" i="1" baseline="-25000" dirty="0">
                <a:latin typeface="Bookman Old Style" panose="02050604050505020204" pitchFamily="18" charset="0"/>
              </a:endParaRPr>
            </a:p>
          </p:txBody>
        </p:sp>
        <p:sp>
          <p:nvSpPr>
            <p:cNvPr id="63" name="TextBox 62"/>
            <p:cNvSpPr txBox="1"/>
            <p:nvPr/>
          </p:nvSpPr>
          <p:spPr>
            <a:xfrm>
              <a:off x="6713748" y="2227598"/>
              <a:ext cx="541548" cy="369332"/>
            </a:xfrm>
            <a:prstGeom prst="rect">
              <a:avLst/>
            </a:prstGeom>
            <a:noFill/>
          </p:spPr>
          <p:txBody>
            <a:bodyPr wrap="square" rtlCol="0">
              <a:spAutoFit/>
            </a:bodyPr>
            <a:lstStyle/>
            <a:p>
              <a:r>
                <a:rPr lang="en-US" i="1" dirty="0" smtClean="0">
                  <a:latin typeface="Bookman Old Style" panose="02050604050505020204" pitchFamily="18" charset="0"/>
                </a:rPr>
                <a:t>e</a:t>
              </a:r>
              <a:endParaRPr lang="en-US" i="1" baseline="-25000" dirty="0">
                <a:latin typeface="Bookman Old Style" panose="02050604050505020204" pitchFamily="18" charset="0"/>
              </a:endParaRPr>
            </a:p>
          </p:txBody>
        </p:sp>
        <p:sp>
          <p:nvSpPr>
            <p:cNvPr id="64" name="TextBox 63"/>
            <p:cNvSpPr txBox="1"/>
            <p:nvPr/>
          </p:nvSpPr>
          <p:spPr>
            <a:xfrm>
              <a:off x="4551889" y="2729109"/>
              <a:ext cx="741488" cy="389392"/>
            </a:xfrm>
            <a:prstGeom prst="rect">
              <a:avLst/>
            </a:prstGeom>
            <a:noFill/>
          </p:spPr>
          <p:txBody>
            <a:bodyPr wrap="square" rtlCol="0">
              <a:spAutoFit/>
            </a:bodyPr>
            <a:lstStyle/>
            <a:p>
              <a:r>
                <a:rPr lang="en-US" i="1" dirty="0" err="1" smtClean="0">
                  <a:latin typeface="Bookman Old Style" panose="02050604050505020204" pitchFamily="18" charset="0"/>
                </a:rPr>
                <a:t>Ze</a:t>
              </a:r>
              <a:endParaRPr lang="en-US" i="1" baseline="-25000" dirty="0">
                <a:latin typeface="Bookman Old Style" panose="02050604050505020204" pitchFamily="18" charset="0"/>
              </a:endParaRPr>
            </a:p>
          </p:txBody>
        </p:sp>
        <p:sp>
          <p:nvSpPr>
            <p:cNvPr id="65" name="TextBox 64"/>
            <p:cNvSpPr txBox="1"/>
            <p:nvPr/>
          </p:nvSpPr>
          <p:spPr>
            <a:xfrm>
              <a:off x="6173902" y="2743265"/>
              <a:ext cx="701710" cy="389392"/>
            </a:xfrm>
            <a:prstGeom prst="rect">
              <a:avLst/>
            </a:prstGeom>
            <a:noFill/>
          </p:spPr>
          <p:txBody>
            <a:bodyPr wrap="square" rtlCol="0">
              <a:spAutoFit/>
            </a:bodyPr>
            <a:lstStyle/>
            <a:p>
              <a:r>
                <a:rPr lang="en-US" i="1" dirty="0" err="1" smtClean="0">
                  <a:latin typeface="Bookman Old Style" panose="02050604050505020204" pitchFamily="18" charset="0"/>
                </a:rPr>
                <a:t>Ze</a:t>
              </a:r>
              <a:endParaRPr lang="en-US" i="1" baseline="-25000" dirty="0">
                <a:latin typeface="Bookman Old Style" panose="02050604050505020204" pitchFamily="18" charset="0"/>
              </a:endParaRPr>
            </a:p>
          </p:txBody>
        </p:sp>
      </p:grpSp>
      <p:sp>
        <p:nvSpPr>
          <p:cNvPr id="74" name="TextBox 73"/>
          <p:cNvSpPr txBox="1"/>
          <p:nvPr/>
        </p:nvSpPr>
        <p:spPr>
          <a:xfrm>
            <a:off x="878128" y="2630815"/>
            <a:ext cx="1946355" cy="646331"/>
          </a:xfrm>
          <a:prstGeom prst="rect">
            <a:avLst/>
          </a:prstGeom>
          <a:noFill/>
        </p:spPr>
        <p:txBody>
          <a:bodyPr wrap="square" rtlCol="0">
            <a:spAutoFit/>
          </a:bodyPr>
          <a:lstStyle/>
          <a:p>
            <a:r>
              <a:rPr lang="en-US" b="1" dirty="0" smtClean="0">
                <a:solidFill>
                  <a:srgbClr val="C00000"/>
                </a:solidFill>
              </a:rPr>
              <a:t>RGB</a:t>
            </a:r>
            <a:r>
              <a:rPr lang="en-US" dirty="0" smtClean="0"/>
              <a:t>: Very dense. Sensitive to </a:t>
            </a:r>
            <a:r>
              <a:rPr lang="en-US" i="1" dirty="0" err="1" smtClean="0">
                <a:latin typeface="Bookman Old Style" panose="02050604050505020204" pitchFamily="18" charset="0"/>
              </a:rPr>
              <a:t>g</a:t>
            </a:r>
            <a:r>
              <a:rPr lang="en-US" i="1" baseline="-25000" dirty="0" err="1" smtClean="0">
                <a:latin typeface="Bookman Old Style" panose="02050604050505020204" pitchFamily="18" charset="0"/>
              </a:rPr>
              <a:t>ae</a:t>
            </a:r>
            <a:endParaRPr lang="en-US" i="1" baseline="-25000" dirty="0">
              <a:latin typeface="Bookman Old Style" panose="02050604050505020204" pitchFamily="18" charset="0"/>
            </a:endParaRPr>
          </a:p>
        </p:txBody>
      </p:sp>
      <p:sp>
        <p:nvSpPr>
          <p:cNvPr id="75" name="TextBox 74"/>
          <p:cNvSpPr txBox="1"/>
          <p:nvPr/>
        </p:nvSpPr>
        <p:spPr>
          <a:xfrm>
            <a:off x="4015268" y="4963540"/>
            <a:ext cx="2170613" cy="646331"/>
          </a:xfrm>
          <a:prstGeom prst="rect">
            <a:avLst/>
          </a:prstGeom>
          <a:noFill/>
        </p:spPr>
        <p:txBody>
          <a:bodyPr wrap="square" rtlCol="0">
            <a:spAutoFit/>
          </a:bodyPr>
          <a:lstStyle/>
          <a:p>
            <a:r>
              <a:rPr lang="en-US" b="1" dirty="0" smtClean="0">
                <a:solidFill>
                  <a:srgbClr val="C00000"/>
                </a:solidFill>
              </a:rPr>
              <a:t>HB</a:t>
            </a:r>
            <a:r>
              <a:rPr lang="en-US" dirty="0"/>
              <a:t>: Not </a:t>
            </a:r>
            <a:r>
              <a:rPr lang="en-US" dirty="0" smtClean="0"/>
              <a:t>very dense. Sensitive to </a:t>
            </a:r>
            <a:r>
              <a:rPr lang="en-US" i="1" dirty="0" smtClean="0">
                <a:latin typeface="Bookman Old Style" panose="02050604050505020204" pitchFamily="18" charset="0"/>
              </a:rPr>
              <a:t>g</a:t>
            </a:r>
            <a:r>
              <a:rPr lang="en-US" i="1" baseline="-25000" dirty="0" smtClean="0">
                <a:latin typeface="Bookman Old Style" panose="02050604050505020204" pitchFamily="18" charset="0"/>
              </a:rPr>
              <a:t>a</a:t>
            </a:r>
            <a:r>
              <a:rPr lang="en-US" baseline="-25000" dirty="0" smtClean="0">
                <a:latin typeface="Symbol" panose="05050102010706020507" pitchFamily="18" charset="2"/>
              </a:rPr>
              <a:t>g</a:t>
            </a:r>
            <a:endParaRPr lang="en-US" baseline="-25000" dirty="0">
              <a:latin typeface="Symbol" panose="05050102010706020507" pitchFamily="18" charset="2"/>
            </a:endParaRPr>
          </a:p>
        </p:txBody>
      </p:sp>
      <p:sp>
        <p:nvSpPr>
          <p:cNvPr id="7" name="Rectangle 6"/>
          <p:cNvSpPr/>
          <p:nvPr/>
        </p:nvSpPr>
        <p:spPr>
          <a:xfrm>
            <a:off x="6425883" y="5335938"/>
            <a:ext cx="2413317" cy="1169551"/>
          </a:xfrm>
          <a:prstGeom prst="rect">
            <a:avLst/>
          </a:prstGeom>
        </p:spPr>
        <p:txBody>
          <a:bodyPr wrap="square">
            <a:spAutoFit/>
          </a:bodyPr>
          <a:lstStyle/>
          <a:p>
            <a:pPr lvl="0"/>
            <a:r>
              <a:rPr lang="en-US" sz="1400" dirty="0" smtClean="0">
                <a:solidFill>
                  <a:srgbClr val="FF0000"/>
                </a:solidFill>
              </a:rPr>
              <a:t>M.G</a:t>
            </a:r>
            <a:r>
              <a:rPr lang="en-US" sz="1400" dirty="0">
                <a:solidFill>
                  <a:srgbClr val="FF0000"/>
                </a:solidFill>
              </a:rPr>
              <a:t>., </a:t>
            </a:r>
            <a:r>
              <a:rPr lang="en-US" sz="1400" dirty="0" err="1">
                <a:solidFill>
                  <a:srgbClr val="FF0000"/>
                </a:solidFill>
              </a:rPr>
              <a:t>Irastorza</a:t>
            </a:r>
            <a:r>
              <a:rPr lang="en-US" sz="1400" dirty="0">
                <a:solidFill>
                  <a:srgbClr val="FF0000"/>
                </a:solidFill>
              </a:rPr>
              <a:t>, Redondo, Ringwald (2015</a:t>
            </a:r>
            <a:r>
              <a:rPr lang="en-US" sz="1400" dirty="0" smtClean="0">
                <a:solidFill>
                  <a:srgbClr val="FF0000"/>
                </a:solidFill>
              </a:rPr>
              <a:t>)</a:t>
            </a:r>
          </a:p>
          <a:p>
            <a:pPr lvl="0"/>
            <a:endParaRPr lang="en-US" sz="1400" dirty="0">
              <a:solidFill>
                <a:srgbClr val="FF0000"/>
              </a:solidFill>
            </a:endParaRPr>
          </a:p>
          <a:p>
            <a:pPr lvl="0"/>
            <a:r>
              <a:rPr lang="en-US" sz="1400" dirty="0" smtClean="0">
                <a:solidFill>
                  <a:srgbClr val="FF0000"/>
                </a:solidFill>
              </a:rPr>
              <a:t>Straniero, Mirizzi, M.G., in preparation </a:t>
            </a:r>
            <a:endParaRPr lang="en-US" sz="1400" dirty="0">
              <a:solidFill>
                <a:srgbClr val="FF0000"/>
              </a:solidFill>
            </a:endParaRPr>
          </a:p>
        </p:txBody>
      </p:sp>
      <p:sp>
        <p:nvSpPr>
          <p:cNvPr id="76" name="Rounded Rectangle 75"/>
          <p:cNvSpPr/>
          <p:nvPr/>
        </p:nvSpPr>
        <p:spPr>
          <a:xfrm>
            <a:off x="616875" y="1230447"/>
            <a:ext cx="1672680" cy="67056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53551" y="1334894"/>
            <a:ext cx="1540486" cy="461665"/>
          </a:xfrm>
          <a:prstGeom prst="rect">
            <a:avLst/>
          </a:prstGeom>
        </p:spPr>
        <p:txBody>
          <a:bodyPr wrap="none">
            <a:spAutoFit/>
          </a:bodyPr>
          <a:lstStyle/>
          <a:p>
            <a:r>
              <a:rPr lang="en-US" sz="2400" dirty="0">
                <a:solidFill>
                  <a:srgbClr val="C00000"/>
                </a:solidFill>
              </a:rPr>
              <a:t>R=</a:t>
            </a:r>
            <a:r>
              <a:rPr lang="en-US" sz="2400" i="1" dirty="0">
                <a:solidFill>
                  <a:srgbClr val="C00000"/>
                </a:solidFill>
              </a:rPr>
              <a:t>N</a:t>
            </a:r>
            <a:r>
              <a:rPr lang="en-US" sz="2400" baseline="-25000" dirty="0">
                <a:solidFill>
                  <a:srgbClr val="C00000"/>
                </a:solidFill>
              </a:rPr>
              <a:t>HB</a:t>
            </a:r>
            <a:r>
              <a:rPr lang="en-US" sz="2400" dirty="0">
                <a:solidFill>
                  <a:srgbClr val="C00000"/>
                </a:solidFill>
              </a:rPr>
              <a:t>/</a:t>
            </a:r>
            <a:r>
              <a:rPr lang="en-US" sz="2400" i="1" dirty="0">
                <a:solidFill>
                  <a:srgbClr val="C00000"/>
                </a:solidFill>
              </a:rPr>
              <a:t>N</a:t>
            </a:r>
            <a:r>
              <a:rPr lang="en-US" sz="2400" baseline="-25000" dirty="0">
                <a:solidFill>
                  <a:srgbClr val="C00000"/>
                </a:solidFill>
              </a:rPr>
              <a:t>RG</a:t>
            </a:r>
            <a:r>
              <a:rPr lang="en-US" sz="2000" baseline="-25000" dirty="0">
                <a:solidFill>
                  <a:srgbClr val="C00000"/>
                </a:solidFill>
              </a:rPr>
              <a:t> </a:t>
            </a:r>
            <a:endParaRPr lang="en-US" dirty="0"/>
          </a:p>
        </p:txBody>
      </p:sp>
    </p:spTree>
    <p:extLst>
      <p:ext uri="{BB962C8B-B14F-4D97-AF65-F5344CB8AC3E}">
        <p14:creationId xmlns:p14="http://schemas.microsoft.com/office/powerpoint/2010/main" val="3339761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28359" y="1149350"/>
            <a:ext cx="3116465" cy="3879850"/>
          </a:xfrm>
          <a:prstGeom prst="rect">
            <a:avLst/>
          </a:prstGeom>
        </p:spPr>
      </p:pic>
      <p:cxnSp>
        <p:nvCxnSpPr>
          <p:cNvPr id="4" name="Straight Arrow Connector 3"/>
          <p:cNvCxnSpPr/>
          <p:nvPr/>
        </p:nvCxnSpPr>
        <p:spPr>
          <a:xfrm flipV="1">
            <a:off x="4495800" y="1334894"/>
            <a:ext cx="3581400" cy="11290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14699" y="1182468"/>
            <a:ext cx="1752600" cy="646331"/>
          </a:xfrm>
          <a:prstGeom prst="rect">
            <a:avLst/>
          </a:prstGeom>
          <a:noFill/>
        </p:spPr>
        <p:txBody>
          <a:bodyPr wrap="square" rtlCol="0">
            <a:spAutoFit/>
          </a:bodyPr>
          <a:lstStyle/>
          <a:p>
            <a:r>
              <a:rPr lang="en-US" dirty="0" smtClean="0"/>
              <a:t>Very dense. Sensitive to </a:t>
            </a:r>
            <a:r>
              <a:rPr lang="en-US" dirty="0" err="1" smtClean="0"/>
              <a:t>g</a:t>
            </a:r>
            <a:r>
              <a:rPr lang="en-US" baseline="-25000" dirty="0" err="1" smtClean="0"/>
              <a:t>ae</a:t>
            </a:r>
            <a:endParaRPr lang="en-US" baseline="-25000" dirty="0"/>
          </a:p>
        </p:txBody>
      </p:sp>
      <p:cxnSp>
        <p:nvCxnSpPr>
          <p:cNvPr id="6" name="Straight Arrow Connector 5"/>
          <p:cNvCxnSpPr/>
          <p:nvPr/>
        </p:nvCxnSpPr>
        <p:spPr>
          <a:xfrm flipV="1">
            <a:off x="4347337" y="2364654"/>
            <a:ext cx="2053463" cy="207314"/>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24963" y="2364654"/>
            <a:ext cx="1752600" cy="646331"/>
          </a:xfrm>
          <a:prstGeom prst="rect">
            <a:avLst/>
          </a:prstGeom>
          <a:noFill/>
        </p:spPr>
        <p:txBody>
          <a:bodyPr wrap="square" rtlCol="0">
            <a:spAutoFit/>
          </a:bodyPr>
          <a:lstStyle/>
          <a:p>
            <a:r>
              <a:rPr lang="en-US" dirty="0" smtClean="0"/>
              <a:t>Not very dense. Sensitive to g</a:t>
            </a:r>
            <a:r>
              <a:rPr lang="en-US" baseline="-25000" dirty="0" smtClean="0"/>
              <a:t>a</a:t>
            </a:r>
            <a:r>
              <a:rPr lang="en-US" baseline="-25000" dirty="0" smtClean="0">
                <a:latin typeface="Symbol" panose="05050102010706020507" pitchFamily="18" charset="2"/>
              </a:rPr>
              <a:t>g</a:t>
            </a:r>
            <a:endParaRPr lang="en-US" baseline="-25000" dirty="0">
              <a:latin typeface="Symbol" panose="05050102010706020507" pitchFamily="18" charset="2"/>
            </a:endParaRPr>
          </a:p>
        </p:txBody>
      </p:sp>
      <p:sp>
        <p:nvSpPr>
          <p:cNvPr id="8" name="Rounded Rectangle 7"/>
          <p:cNvSpPr/>
          <p:nvPr/>
        </p:nvSpPr>
        <p:spPr>
          <a:xfrm>
            <a:off x="616875" y="1230447"/>
            <a:ext cx="1672680" cy="67056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3551" y="1334894"/>
            <a:ext cx="1540486" cy="461665"/>
          </a:xfrm>
          <a:prstGeom prst="rect">
            <a:avLst/>
          </a:prstGeom>
        </p:spPr>
        <p:txBody>
          <a:bodyPr wrap="none">
            <a:spAutoFit/>
          </a:bodyPr>
          <a:lstStyle/>
          <a:p>
            <a:r>
              <a:rPr lang="en-US" sz="2400" dirty="0">
                <a:solidFill>
                  <a:srgbClr val="C00000"/>
                </a:solidFill>
              </a:rPr>
              <a:t>R=</a:t>
            </a:r>
            <a:r>
              <a:rPr lang="en-US" sz="2400" i="1" dirty="0">
                <a:solidFill>
                  <a:srgbClr val="C00000"/>
                </a:solidFill>
              </a:rPr>
              <a:t>N</a:t>
            </a:r>
            <a:r>
              <a:rPr lang="en-US" sz="2400" baseline="-25000" dirty="0">
                <a:solidFill>
                  <a:srgbClr val="C00000"/>
                </a:solidFill>
              </a:rPr>
              <a:t>HB</a:t>
            </a:r>
            <a:r>
              <a:rPr lang="en-US" sz="2400" dirty="0">
                <a:solidFill>
                  <a:srgbClr val="C00000"/>
                </a:solidFill>
              </a:rPr>
              <a:t>/</a:t>
            </a:r>
            <a:r>
              <a:rPr lang="en-US" sz="2400" i="1" dirty="0">
                <a:solidFill>
                  <a:srgbClr val="C00000"/>
                </a:solidFill>
              </a:rPr>
              <a:t>N</a:t>
            </a:r>
            <a:r>
              <a:rPr lang="en-US" sz="2400" baseline="-25000" dirty="0">
                <a:solidFill>
                  <a:srgbClr val="C00000"/>
                </a:solidFill>
              </a:rPr>
              <a:t>RG</a:t>
            </a:r>
            <a:r>
              <a:rPr lang="en-US" sz="2000" baseline="-25000" dirty="0">
                <a:solidFill>
                  <a:srgbClr val="C00000"/>
                </a:solidFill>
              </a:rPr>
              <a:t> </a:t>
            </a:r>
            <a:endParaRPr lang="en-US" dirty="0"/>
          </a:p>
        </p:txBody>
      </p:sp>
      <p:sp>
        <p:nvSpPr>
          <p:cNvPr id="15" name="TextBox 14"/>
          <p:cNvSpPr txBox="1"/>
          <p:nvPr/>
        </p:nvSpPr>
        <p:spPr>
          <a:xfrm>
            <a:off x="685800" y="3408510"/>
            <a:ext cx="4717125" cy="1200329"/>
          </a:xfrm>
          <a:prstGeom prst="rect">
            <a:avLst/>
          </a:prstGeom>
          <a:noFill/>
        </p:spPr>
        <p:txBody>
          <a:bodyPr wrap="square" rtlCol="0">
            <a:spAutoFit/>
          </a:bodyPr>
          <a:lstStyle/>
          <a:p>
            <a:r>
              <a:rPr lang="en-US" dirty="0"/>
              <a:t>The R-parameter may be modified also by processes efficient in the RGB stage, particularly by the </a:t>
            </a:r>
            <a:r>
              <a:rPr lang="en-US" dirty="0" smtClean="0"/>
              <a:t>axion bremsstrahlung process: </a:t>
            </a:r>
            <a:endParaRPr lang="en-US" dirty="0"/>
          </a:p>
          <a:p>
            <a:endParaRPr lang="en-US" dirty="0"/>
          </a:p>
        </p:txBody>
      </p:sp>
      <p:pic>
        <p:nvPicPr>
          <p:cNvPr id="16" name="Picture 15"/>
          <p:cNvPicPr>
            <a:picLocks noChangeAspect="1"/>
          </p:cNvPicPr>
          <p:nvPr/>
        </p:nvPicPr>
        <p:blipFill>
          <a:blip r:embed="rId4"/>
          <a:stretch>
            <a:fillRect/>
          </a:stretch>
        </p:blipFill>
        <p:spPr>
          <a:xfrm>
            <a:off x="685800" y="5081610"/>
            <a:ext cx="7467600" cy="503184"/>
          </a:xfrm>
          <a:prstGeom prst="rect">
            <a:avLst/>
          </a:prstGeom>
        </p:spPr>
      </p:pic>
      <p:pic>
        <p:nvPicPr>
          <p:cNvPr id="17" name="Picture 16"/>
          <p:cNvPicPr>
            <a:picLocks noChangeAspect="1"/>
          </p:cNvPicPr>
          <p:nvPr/>
        </p:nvPicPr>
        <p:blipFill>
          <a:blip r:embed="rId5"/>
          <a:stretch>
            <a:fillRect/>
          </a:stretch>
        </p:blipFill>
        <p:spPr>
          <a:xfrm>
            <a:off x="753551" y="5974357"/>
            <a:ext cx="5378322" cy="525960"/>
          </a:xfrm>
          <a:prstGeom prst="rect">
            <a:avLst/>
          </a:prstGeom>
        </p:spPr>
      </p:pic>
      <p:sp>
        <p:nvSpPr>
          <p:cNvPr id="18" name="TextBox 17"/>
          <p:cNvSpPr txBox="1"/>
          <p:nvPr/>
        </p:nvSpPr>
        <p:spPr>
          <a:xfrm>
            <a:off x="685800" y="5593539"/>
            <a:ext cx="779572" cy="369332"/>
          </a:xfrm>
          <a:prstGeom prst="rect">
            <a:avLst/>
          </a:prstGeom>
          <a:noFill/>
        </p:spPr>
        <p:txBody>
          <a:bodyPr wrap="none" rtlCol="0">
            <a:spAutoFit/>
          </a:bodyPr>
          <a:lstStyle/>
          <a:p>
            <a:r>
              <a:rPr lang="en-US" dirty="0" smtClean="0"/>
              <a:t>where</a:t>
            </a:r>
            <a:endParaRPr lang="en-US" dirty="0"/>
          </a:p>
        </p:txBody>
      </p:sp>
      <p:graphicFrame>
        <p:nvGraphicFramePr>
          <p:cNvPr id="20" name="Object 19"/>
          <p:cNvGraphicFramePr>
            <a:graphicFrameLocks noChangeAspect="1"/>
          </p:cNvGraphicFramePr>
          <p:nvPr>
            <p:extLst/>
          </p:nvPr>
        </p:nvGraphicFramePr>
        <p:xfrm>
          <a:off x="7010400" y="5873686"/>
          <a:ext cx="1876425" cy="725487"/>
        </p:xfrm>
        <a:graphic>
          <a:graphicData uri="http://schemas.openxmlformats.org/presentationml/2006/ole">
            <mc:AlternateContent xmlns:mc="http://schemas.openxmlformats.org/markup-compatibility/2006">
              <mc:Choice xmlns:v="urn:schemas-microsoft-com:vml" Requires="v">
                <p:oleObj spid="_x0000_s275509" name="Equation" r:id="rId6" imgW="1117440" imgH="444240" progId="Equation.3">
                  <p:embed/>
                </p:oleObj>
              </mc:Choice>
              <mc:Fallback>
                <p:oleObj name="Equation" r:id="rId6" imgW="1117440" imgH="444240" progId="Equation.3">
                  <p:embed/>
                  <p:pic>
                    <p:nvPicPr>
                      <p:cNvPr id="20" name="Object 19"/>
                      <p:cNvPicPr>
                        <a:picLocks noChangeAspect="1" noChangeArrowheads="1"/>
                      </p:cNvPicPr>
                      <p:nvPr/>
                    </p:nvPicPr>
                    <p:blipFill>
                      <a:blip r:embed="rId7"/>
                      <a:srcRect/>
                      <a:stretch>
                        <a:fillRect/>
                      </a:stretch>
                    </p:blipFill>
                    <p:spPr bwMode="auto">
                      <a:xfrm>
                        <a:off x="7010400" y="5873686"/>
                        <a:ext cx="1876425" cy="725487"/>
                      </a:xfrm>
                      <a:prstGeom prst="rect">
                        <a:avLst/>
                      </a:prstGeom>
                      <a:noFill/>
                      <a:extLst/>
                    </p:spPr>
                  </p:pic>
                </p:oleObj>
              </mc:Fallback>
            </mc:AlternateContent>
          </a:graphicData>
        </a:graphic>
      </p:graphicFrame>
      <p:sp>
        <p:nvSpPr>
          <p:cNvPr id="21" name="TextBox 20"/>
          <p:cNvSpPr txBox="1"/>
          <p:nvPr/>
        </p:nvSpPr>
        <p:spPr>
          <a:xfrm>
            <a:off x="6371936" y="6086803"/>
            <a:ext cx="538930" cy="369332"/>
          </a:xfrm>
          <a:prstGeom prst="rect">
            <a:avLst/>
          </a:prstGeom>
          <a:noFill/>
        </p:spPr>
        <p:txBody>
          <a:bodyPr wrap="none" rtlCol="0">
            <a:spAutoFit/>
          </a:bodyPr>
          <a:lstStyle/>
          <a:p>
            <a:r>
              <a:rPr lang="en-US" dirty="0" smtClean="0"/>
              <a:t>and</a:t>
            </a:r>
            <a:endParaRPr lang="en-US" dirty="0"/>
          </a:p>
        </p:txBody>
      </p:sp>
      <p:sp>
        <p:nvSpPr>
          <p:cNvPr id="19"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R-parameter: a new look</a:t>
            </a:r>
            <a:endParaRP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3365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16875" y="1230447"/>
            <a:ext cx="1672680" cy="67056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3551" y="1334894"/>
            <a:ext cx="1540486" cy="461665"/>
          </a:xfrm>
          <a:prstGeom prst="rect">
            <a:avLst/>
          </a:prstGeom>
        </p:spPr>
        <p:txBody>
          <a:bodyPr wrap="none">
            <a:spAutoFit/>
          </a:bodyPr>
          <a:lstStyle/>
          <a:p>
            <a:r>
              <a:rPr lang="en-US" sz="2400" dirty="0">
                <a:solidFill>
                  <a:srgbClr val="C00000"/>
                </a:solidFill>
              </a:rPr>
              <a:t>R=</a:t>
            </a:r>
            <a:r>
              <a:rPr lang="en-US" sz="2400" i="1" dirty="0">
                <a:solidFill>
                  <a:srgbClr val="C00000"/>
                </a:solidFill>
              </a:rPr>
              <a:t>N</a:t>
            </a:r>
            <a:r>
              <a:rPr lang="en-US" sz="2400" baseline="-25000" dirty="0">
                <a:solidFill>
                  <a:srgbClr val="C00000"/>
                </a:solidFill>
              </a:rPr>
              <a:t>HB</a:t>
            </a:r>
            <a:r>
              <a:rPr lang="en-US" sz="2400" dirty="0">
                <a:solidFill>
                  <a:srgbClr val="C00000"/>
                </a:solidFill>
              </a:rPr>
              <a:t>/</a:t>
            </a:r>
            <a:r>
              <a:rPr lang="en-US" sz="2400" i="1" dirty="0">
                <a:solidFill>
                  <a:srgbClr val="C00000"/>
                </a:solidFill>
              </a:rPr>
              <a:t>N</a:t>
            </a:r>
            <a:r>
              <a:rPr lang="en-US" sz="2400" baseline="-25000" dirty="0">
                <a:solidFill>
                  <a:srgbClr val="C00000"/>
                </a:solidFill>
              </a:rPr>
              <a:t>RG</a:t>
            </a:r>
            <a:r>
              <a:rPr lang="en-US" sz="2000" baseline="-25000" dirty="0">
                <a:solidFill>
                  <a:srgbClr val="C00000"/>
                </a:solidFill>
              </a:rPr>
              <a:t> </a:t>
            </a:r>
            <a:endParaRPr lang="en-US" dirty="0"/>
          </a:p>
        </p:txBody>
      </p:sp>
      <p:sp>
        <p:nvSpPr>
          <p:cNvPr id="15" name="TextBox 14"/>
          <p:cNvSpPr txBox="1"/>
          <p:nvPr/>
        </p:nvSpPr>
        <p:spPr>
          <a:xfrm>
            <a:off x="4650936" y="3264293"/>
            <a:ext cx="3657599" cy="1754326"/>
          </a:xfrm>
          <a:prstGeom prst="rect">
            <a:avLst/>
          </a:prstGeom>
          <a:noFill/>
        </p:spPr>
        <p:txBody>
          <a:bodyPr wrap="square" rtlCol="0">
            <a:spAutoFit/>
          </a:bodyPr>
          <a:lstStyle/>
          <a:p>
            <a:r>
              <a:rPr lang="en-US" dirty="0" smtClean="0"/>
              <a:t>The </a:t>
            </a:r>
            <a:r>
              <a:rPr lang="en-US" dirty="0"/>
              <a:t>R-parameter </a:t>
            </a:r>
            <a:r>
              <a:rPr lang="en-US" dirty="0" smtClean="0"/>
              <a:t>is a function of both </a:t>
            </a:r>
            <a:r>
              <a:rPr lang="en-US" i="1" dirty="0" err="1" smtClean="0"/>
              <a:t>g</a:t>
            </a:r>
            <a:r>
              <a:rPr lang="en-US" i="1" baseline="-25000" dirty="0" err="1" smtClean="0"/>
              <a:t>ae</a:t>
            </a:r>
            <a:r>
              <a:rPr lang="en-US" dirty="0" smtClean="0"/>
              <a:t> and </a:t>
            </a:r>
            <a:r>
              <a:rPr lang="en-US" i="1" dirty="0" smtClean="0"/>
              <a:t>g</a:t>
            </a:r>
            <a:r>
              <a:rPr lang="en-US" i="1" baseline="-25000" dirty="0" smtClean="0"/>
              <a:t>a</a:t>
            </a:r>
            <a:r>
              <a:rPr lang="en-US" i="1" baseline="-25000" dirty="0" smtClean="0">
                <a:latin typeface="Symbol" panose="05050102010706020507" pitchFamily="18" charset="2"/>
              </a:rPr>
              <a:t>g</a:t>
            </a:r>
            <a:r>
              <a:rPr lang="en-US" dirty="0" smtClean="0"/>
              <a:t>. </a:t>
            </a:r>
          </a:p>
          <a:p>
            <a:endParaRPr lang="en-US" dirty="0"/>
          </a:p>
          <a:p>
            <a:r>
              <a:rPr lang="en-US" dirty="0" smtClean="0"/>
              <a:t>Therefore, the hint could be explained by a combination of these couplings or even only by </a:t>
            </a:r>
            <a:r>
              <a:rPr lang="en-US" i="1" dirty="0" err="1"/>
              <a:t>g</a:t>
            </a:r>
            <a:r>
              <a:rPr lang="en-US" i="1" baseline="-25000" dirty="0" err="1"/>
              <a:t>ae</a:t>
            </a:r>
            <a:r>
              <a:rPr lang="en-US" dirty="0"/>
              <a:t> </a:t>
            </a:r>
            <a:endParaRPr lang="en-US" dirty="0" smtClean="0"/>
          </a:p>
        </p:txBody>
      </p:sp>
      <p:pic>
        <p:nvPicPr>
          <p:cNvPr id="16" name="Picture 15"/>
          <p:cNvPicPr>
            <a:picLocks noChangeAspect="1"/>
          </p:cNvPicPr>
          <p:nvPr/>
        </p:nvPicPr>
        <p:blipFill>
          <a:blip r:embed="rId3"/>
          <a:stretch>
            <a:fillRect/>
          </a:stretch>
        </p:blipFill>
        <p:spPr>
          <a:xfrm>
            <a:off x="753551" y="2364653"/>
            <a:ext cx="7691660" cy="518282"/>
          </a:xfrm>
          <a:prstGeom prst="rect">
            <a:avLst/>
          </a:prstGeom>
        </p:spPr>
      </p:pic>
      <p:grpSp>
        <p:nvGrpSpPr>
          <p:cNvPr id="2" name="Group 1"/>
          <p:cNvGrpSpPr/>
          <p:nvPr/>
        </p:nvGrpSpPr>
        <p:grpSpPr>
          <a:xfrm>
            <a:off x="581315" y="2971800"/>
            <a:ext cx="3477772" cy="3385376"/>
            <a:chOff x="581315" y="3088271"/>
            <a:chExt cx="3477772" cy="3385376"/>
          </a:xfrm>
        </p:grpSpPr>
        <p:pic>
          <p:nvPicPr>
            <p:cNvPr id="22" name="Picture 21"/>
            <p:cNvPicPr>
              <a:picLocks noChangeAspect="1"/>
            </p:cNvPicPr>
            <p:nvPr/>
          </p:nvPicPr>
          <p:blipFill>
            <a:blip r:embed="rId4"/>
            <a:stretch>
              <a:fillRect/>
            </a:stretch>
          </p:blipFill>
          <p:spPr>
            <a:xfrm>
              <a:off x="581315" y="3088271"/>
              <a:ext cx="3477772" cy="3385376"/>
            </a:xfrm>
            <a:prstGeom prst="rect">
              <a:avLst/>
            </a:prstGeom>
          </p:spPr>
        </p:pic>
        <p:graphicFrame>
          <p:nvGraphicFramePr>
            <p:cNvPr id="10" name="Object 9"/>
            <p:cNvGraphicFramePr>
              <a:graphicFrameLocks noChangeAspect="1"/>
            </p:cNvGraphicFramePr>
            <p:nvPr>
              <p:extLst/>
            </p:nvPr>
          </p:nvGraphicFramePr>
          <p:xfrm>
            <a:off x="1523794" y="6050887"/>
            <a:ext cx="2005594" cy="422760"/>
          </p:xfrm>
          <a:graphic>
            <a:graphicData uri="http://schemas.openxmlformats.org/presentationml/2006/ole">
              <mc:AlternateContent xmlns:mc="http://schemas.openxmlformats.org/markup-compatibility/2006">
                <mc:Choice xmlns:v="urn:schemas-microsoft-com:vml" Requires="v">
                  <p:oleObj spid="_x0000_s276534" name="Equation" r:id="rId5" imgW="1358640" imgH="279360" progId="Equation.3">
                    <p:embed/>
                  </p:oleObj>
                </mc:Choice>
                <mc:Fallback>
                  <p:oleObj name="Equation" r:id="rId5" imgW="1358640" imgH="279360" progId="Equation.3">
                    <p:embed/>
                    <p:pic>
                      <p:nvPicPr>
                        <p:cNvPr id="10" name="Object 9"/>
                        <p:cNvPicPr>
                          <a:picLocks noChangeAspect="1" noChangeArrowheads="1"/>
                        </p:cNvPicPr>
                        <p:nvPr/>
                      </p:nvPicPr>
                      <p:blipFill>
                        <a:blip r:embed="rId6"/>
                        <a:srcRect/>
                        <a:stretch>
                          <a:fillRect/>
                        </a:stretch>
                      </p:blipFill>
                      <p:spPr bwMode="auto">
                        <a:xfrm>
                          <a:off x="1523794" y="6050887"/>
                          <a:ext cx="2005594" cy="422760"/>
                        </a:xfrm>
                        <a:prstGeom prst="rect">
                          <a:avLst/>
                        </a:prstGeom>
                        <a:solidFill>
                          <a:schemeClr val="bg1"/>
                        </a:solidFill>
                        <a:extLst/>
                      </p:spPr>
                    </p:pic>
                  </p:oleObj>
                </mc:Fallback>
              </mc:AlternateContent>
            </a:graphicData>
          </a:graphic>
        </p:graphicFrame>
      </p:grpSp>
      <p:sp>
        <p:nvSpPr>
          <p:cNvPr id="11"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R-parameter: a new look</a:t>
            </a:r>
            <a:endParaRPr sz="2400" dirty="0">
              <a:effectLst>
                <a:outerShdw blurRad="38100" dist="38100" dir="2700000" algn="tl">
                  <a:srgbClr val="000000">
                    <a:alpha val="43137"/>
                  </a:srgbClr>
                </a:outerShdw>
              </a:effectLst>
            </a:endParaRPr>
          </a:p>
        </p:txBody>
      </p:sp>
      <p:sp>
        <p:nvSpPr>
          <p:cNvPr id="4" name="TextBox 3"/>
          <p:cNvSpPr txBox="1"/>
          <p:nvPr/>
        </p:nvSpPr>
        <p:spPr>
          <a:xfrm>
            <a:off x="1666475" y="4770924"/>
            <a:ext cx="441146" cy="369332"/>
          </a:xfrm>
          <a:prstGeom prst="rect">
            <a:avLst/>
          </a:prstGeom>
          <a:noFill/>
        </p:spPr>
        <p:txBody>
          <a:bodyPr wrap="none" rtlCol="0">
            <a:spAutoFit/>
          </a:bodyPr>
          <a:lstStyle/>
          <a:p>
            <a:r>
              <a:rPr lang="en-US" dirty="0" smtClean="0"/>
              <a:t>1</a:t>
            </a:r>
            <a:r>
              <a:rPr lang="en-US" dirty="0" smtClean="0">
                <a:latin typeface="Symbol" panose="05050102010706020507" pitchFamily="18" charset="2"/>
              </a:rPr>
              <a:t>s</a:t>
            </a:r>
            <a:endParaRPr lang="en-US" dirty="0">
              <a:latin typeface="Symbol" panose="05050102010706020507" pitchFamily="18" charset="2"/>
            </a:endParaRPr>
          </a:p>
        </p:txBody>
      </p:sp>
      <p:sp>
        <p:nvSpPr>
          <p:cNvPr id="13" name="TextBox 12"/>
          <p:cNvSpPr txBox="1"/>
          <p:nvPr/>
        </p:nvSpPr>
        <p:spPr>
          <a:xfrm>
            <a:off x="2057386" y="4399592"/>
            <a:ext cx="600635" cy="369332"/>
          </a:xfrm>
          <a:prstGeom prst="rect">
            <a:avLst/>
          </a:prstGeom>
          <a:noFill/>
        </p:spPr>
        <p:txBody>
          <a:bodyPr wrap="square" rtlCol="0">
            <a:spAutoFit/>
          </a:bodyPr>
          <a:lstStyle/>
          <a:p>
            <a:r>
              <a:rPr lang="en-US" dirty="0" smtClean="0"/>
              <a:t>2</a:t>
            </a:r>
            <a:r>
              <a:rPr lang="en-US" dirty="0" smtClean="0">
                <a:latin typeface="Symbol" panose="05050102010706020507" pitchFamily="18" charset="2"/>
              </a:rPr>
              <a:t>s</a:t>
            </a:r>
            <a:endParaRPr lang="en-US" dirty="0">
              <a:latin typeface="Symbol" panose="05050102010706020507" pitchFamily="18" charset="2"/>
            </a:endParaRPr>
          </a:p>
        </p:txBody>
      </p:sp>
      <p:cxnSp>
        <p:nvCxnSpPr>
          <p:cNvPr id="28" name="Straight Arrow Connector 27"/>
          <p:cNvCxnSpPr>
            <a:stCxn id="32" idx="2"/>
          </p:cNvCxnSpPr>
          <p:nvPr/>
        </p:nvCxnSpPr>
        <p:spPr>
          <a:xfrm flipH="1">
            <a:off x="1444251" y="4262588"/>
            <a:ext cx="391890" cy="614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53215" y="3924034"/>
            <a:ext cx="765851" cy="338554"/>
          </a:xfrm>
          <a:prstGeom prst="rect">
            <a:avLst/>
          </a:prstGeom>
          <a:noFill/>
        </p:spPr>
        <p:txBody>
          <a:bodyPr wrap="none" rtlCol="0">
            <a:spAutoFit/>
          </a:bodyPr>
          <a:lstStyle/>
          <a:p>
            <a:r>
              <a:rPr lang="en-US" sz="1600" dirty="0" smtClean="0"/>
              <a:t>best fit</a:t>
            </a:r>
            <a:endParaRPr lang="en-US" sz="1600" dirty="0"/>
          </a:p>
        </p:txBody>
      </p:sp>
      <p:sp>
        <p:nvSpPr>
          <p:cNvPr id="18" name="Rectangle 17"/>
          <p:cNvSpPr/>
          <p:nvPr/>
        </p:nvSpPr>
        <p:spPr>
          <a:xfrm>
            <a:off x="4191000" y="5833956"/>
            <a:ext cx="2819401" cy="523220"/>
          </a:xfrm>
          <a:prstGeom prst="rect">
            <a:avLst/>
          </a:prstGeom>
        </p:spPr>
        <p:txBody>
          <a:bodyPr wrap="square">
            <a:spAutoFit/>
          </a:bodyPr>
          <a:lstStyle/>
          <a:p>
            <a:r>
              <a:rPr lang="en-US" sz="1400" dirty="0" smtClean="0">
                <a:solidFill>
                  <a:srgbClr val="FF0000"/>
                </a:solidFill>
              </a:rPr>
              <a:t>M.G., I. Irastorza, J. Redondo, A. Ringwald</a:t>
            </a:r>
            <a:r>
              <a:rPr lang="en-US" sz="1400" dirty="0">
                <a:solidFill>
                  <a:srgbClr val="FF0000"/>
                </a:solidFill>
              </a:rPr>
              <a:t>, JCAP 1605 (2016) </a:t>
            </a:r>
          </a:p>
        </p:txBody>
      </p:sp>
    </p:spTree>
    <p:extLst>
      <p:ext uri="{BB962C8B-B14F-4D97-AF65-F5344CB8AC3E}">
        <p14:creationId xmlns:p14="http://schemas.microsoft.com/office/powerpoint/2010/main" val="2374950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127195"/>
            <a:ext cx="6172200" cy="528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6225659"/>
            <a:ext cx="6214073" cy="369332"/>
          </a:xfrm>
          <a:prstGeom prst="rect">
            <a:avLst/>
          </a:prstGeom>
          <a:noFill/>
        </p:spPr>
        <p:txBody>
          <a:bodyPr wrap="none" rtlCol="0">
            <a:spAutoFit/>
          </a:bodyPr>
          <a:lstStyle/>
          <a:p>
            <a:r>
              <a:rPr lang="en-US" dirty="0" smtClean="0">
                <a:solidFill>
                  <a:srgbClr val="C00000"/>
                </a:solidFill>
              </a:rPr>
              <a:t>G. </a:t>
            </a:r>
            <a:r>
              <a:rPr lang="en-US" dirty="0" err="1" smtClean="0">
                <a:solidFill>
                  <a:srgbClr val="C00000"/>
                </a:solidFill>
              </a:rPr>
              <a:t>Raffelt</a:t>
            </a:r>
            <a:r>
              <a:rPr lang="en-US" dirty="0" smtClean="0">
                <a:solidFill>
                  <a:srgbClr val="C00000"/>
                </a:solidFill>
              </a:rPr>
              <a:t>, “Stars as laboratories for fundamental physics” (1996)</a:t>
            </a:r>
            <a:endParaRPr lang="en-US" dirty="0">
              <a:solidFill>
                <a:srgbClr val="C00000"/>
              </a:solidFill>
            </a:endParaRPr>
          </a:p>
        </p:txBody>
      </p:sp>
      <p:sp>
        <p:nvSpPr>
          <p:cNvPr id="5" name="CustomShape 1"/>
          <p:cNvSpPr/>
          <p:nvPr/>
        </p:nvSpPr>
        <p:spPr>
          <a:xfrm>
            <a:off x="914400" y="189000"/>
            <a:ext cx="7010400" cy="577800"/>
          </a:xfrm>
          <a:prstGeom prst="rect">
            <a:avLst/>
          </a:prstGeom>
        </p:spPr>
        <p:txBody>
          <a:bodyPr lIns="90000" tIns="45000" rIns="90000" bIns="45000"/>
          <a:lstStyle/>
          <a:p>
            <a:pPr algn="ctr"/>
            <a:r>
              <a:rPr lang="en-US" sz="4400" dirty="0" smtClean="0">
                <a:solidFill>
                  <a:srgbClr val="CC3300"/>
                </a:solidFill>
                <a:effectLst>
                  <a:outerShdw blurRad="38100" dist="38100" dir="2700000" algn="tl">
                    <a:srgbClr val="000000">
                      <a:alpha val="43137"/>
                    </a:srgbClr>
                  </a:outerShdw>
                </a:effectLst>
                <a:latin typeface="Arial"/>
              </a:rPr>
              <a:t>Stars as Laboratories</a:t>
            </a:r>
            <a:endParaRPr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1219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667000"/>
            <a:ext cx="4941541" cy="3505200"/>
          </a:xfrm>
          <a:prstGeom prst="rect">
            <a:avLst/>
          </a:prstGeom>
        </p:spPr>
      </p:pic>
      <p:sp>
        <p:nvSpPr>
          <p:cNvPr id="3" name="CustomShape 1"/>
          <p:cNvSpPr/>
          <p:nvPr/>
        </p:nvSpPr>
        <p:spPr>
          <a:xfrm>
            <a:off x="762000" y="189000"/>
            <a:ext cx="76962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Putting all together: </a:t>
            </a:r>
            <a:r>
              <a:rPr lang="el-GR" sz="4000" i="1" dirty="0" smtClean="0">
                <a:solidFill>
                  <a:srgbClr val="C00000"/>
                </a:solidFill>
                <a:sym typeface="Symbol" panose="05050102010706020507" pitchFamily="18" charset="2"/>
              </a:rPr>
              <a:t></a:t>
            </a:r>
            <a:r>
              <a:rPr lang="en-US" sz="4000" i="1" baseline="-25000" dirty="0" smtClean="0">
                <a:solidFill>
                  <a:srgbClr val="C00000"/>
                </a:solidFill>
                <a:latin typeface="Bell MT" panose="02020503060305020303" pitchFamily="18" charset="0"/>
              </a:rPr>
              <a:t>  </a:t>
            </a:r>
            <a:r>
              <a:rPr lang="en-US" sz="4000" dirty="0" smtClean="0">
                <a:solidFill>
                  <a:srgbClr val="CC3300"/>
                </a:solidFill>
                <a:effectLst>
                  <a:outerShdw blurRad="38100" dist="38100" dir="2700000" algn="tl">
                    <a:srgbClr val="000000">
                      <a:alpha val="43137"/>
                    </a:srgbClr>
                  </a:outerShdw>
                </a:effectLst>
                <a:latin typeface="Arial"/>
              </a:rPr>
              <a:t>and HP</a:t>
            </a:r>
            <a:endParaRPr sz="2400" dirty="0">
              <a:effectLst>
                <a:outerShdw blurRad="38100" dist="38100" dir="2700000" algn="tl">
                  <a:srgbClr val="000000">
                    <a:alpha val="43137"/>
                  </a:srgbClr>
                </a:outerShdw>
              </a:effectLst>
            </a:endParaRPr>
          </a:p>
        </p:txBody>
      </p:sp>
      <p:sp>
        <p:nvSpPr>
          <p:cNvPr id="4" name="TextBox 3"/>
          <p:cNvSpPr txBox="1"/>
          <p:nvPr/>
        </p:nvSpPr>
        <p:spPr>
          <a:xfrm>
            <a:off x="4173232" y="5144207"/>
            <a:ext cx="474745" cy="307777"/>
          </a:xfrm>
          <a:prstGeom prst="rect">
            <a:avLst/>
          </a:prstGeom>
          <a:noFill/>
        </p:spPr>
        <p:txBody>
          <a:bodyPr wrap="none" rtlCol="0">
            <a:spAutoFit/>
          </a:bodyPr>
          <a:lstStyle/>
          <a:p>
            <a:r>
              <a:rPr lang="en-US" sz="1400" dirty="0" smtClean="0"/>
              <a:t>hint</a:t>
            </a:r>
            <a:endParaRPr lang="en-US" sz="1400" dirty="0"/>
          </a:p>
        </p:txBody>
      </p:sp>
      <p:sp>
        <p:nvSpPr>
          <p:cNvPr id="6" name="TextBox 5"/>
          <p:cNvSpPr txBox="1"/>
          <p:nvPr/>
        </p:nvSpPr>
        <p:spPr>
          <a:xfrm>
            <a:off x="3124200" y="3200400"/>
            <a:ext cx="836768" cy="307777"/>
          </a:xfrm>
          <a:prstGeom prst="rect">
            <a:avLst/>
          </a:prstGeom>
          <a:noFill/>
        </p:spPr>
        <p:txBody>
          <a:bodyPr wrap="none" rtlCol="0">
            <a:spAutoFit/>
          </a:bodyPr>
          <a:lstStyle/>
          <a:p>
            <a:r>
              <a:rPr lang="en-US" sz="1400" dirty="0" smtClean="0">
                <a:solidFill>
                  <a:srgbClr val="AD2A3D"/>
                </a:solidFill>
              </a:rPr>
              <a:t>excluded</a:t>
            </a:r>
            <a:endParaRPr lang="en-US" sz="1400" dirty="0">
              <a:solidFill>
                <a:srgbClr val="AD2A3D"/>
              </a:solidFill>
            </a:endParaRPr>
          </a:p>
        </p:txBody>
      </p:sp>
      <p:sp>
        <p:nvSpPr>
          <p:cNvPr id="7" name="TextBox 6"/>
          <p:cNvSpPr txBox="1"/>
          <p:nvPr/>
        </p:nvSpPr>
        <p:spPr>
          <a:xfrm>
            <a:off x="4842672" y="3680023"/>
            <a:ext cx="836768" cy="307777"/>
          </a:xfrm>
          <a:prstGeom prst="rect">
            <a:avLst/>
          </a:prstGeom>
          <a:noFill/>
        </p:spPr>
        <p:txBody>
          <a:bodyPr wrap="none" rtlCol="0">
            <a:spAutoFit/>
          </a:bodyPr>
          <a:lstStyle/>
          <a:p>
            <a:r>
              <a:rPr lang="en-US" sz="1400" dirty="0" smtClean="0">
                <a:solidFill>
                  <a:srgbClr val="AD2A3D"/>
                </a:solidFill>
              </a:rPr>
              <a:t>excluded</a:t>
            </a:r>
            <a:endParaRPr lang="en-US" sz="1400" dirty="0">
              <a:solidFill>
                <a:srgbClr val="AD2A3D"/>
              </a:solidFill>
            </a:endParaRPr>
          </a:p>
        </p:txBody>
      </p:sp>
      <p:sp>
        <p:nvSpPr>
          <p:cNvPr id="8" name="TextBox 7"/>
          <p:cNvSpPr txBox="1"/>
          <p:nvPr/>
        </p:nvSpPr>
        <p:spPr>
          <a:xfrm>
            <a:off x="5476221" y="4485082"/>
            <a:ext cx="836768" cy="307777"/>
          </a:xfrm>
          <a:prstGeom prst="rect">
            <a:avLst/>
          </a:prstGeom>
          <a:noFill/>
        </p:spPr>
        <p:txBody>
          <a:bodyPr wrap="none" rtlCol="0">
            <a:spAutoFit/>
          </a:bodyPr>
          <a:lstStyle/>
          <a:p>
            <a:r>
              <a:rPr lang="en-US" sz="1400" dirty="0" smtClean="0">
                <a:solidFill>
                  <a:srgbClr val="AD2A3D"/>
                </a:solidFill>
              </a:rPr>
              <a:t>excluded</a:t>
            </a:r>
            <a:endParaRPr lang="en-US" sz="1400" dirty="0">
              <a:solidFill>
                <a:srgbClr val="AD2A3D"/>
              </a:solidFill>
            </a:endParaRPr>
          </a:p>
        </p:txBody>
      </p:sp>
      <p:sp>
        <p:nvSpPr>
          <p:cNvPr id="9" name="TextBox 8"/>
          <p:cNvSpPr txBox="1"/>
          <p:nvPr/>
        </p:nvSpPr>
        <p:spPr>
          <a:xfrm rot="1654276">
            <a:off x="3797535" y="4249248"/>
            <a:ext cx="474745" cy="307777"/>
          </a:xfrm>
          <a:prstGeom prst="rect">
            <a:avLst/>
          </a:prstGeom>
          <a:noFill/>
        </p:spPr>
        <p:txBody>
          <a:bodyPr wrap="none" rtlCol="0">
            <a:spAutoFit/>
          </a:bodyPr>
          <a:lstStyle/>
          <a:p>
            <a:r>
              <a:rPr lang="en-US" sz="1400" dirty="0" smtClean="0"/>
              <a:t>hint</a:t>
            </a:r>
            <a:endParaRPr lang="en-US" sz="1400" dirty="0"/>
          </a:p>
        </p:txBody>
      </p:sp>
      <p:sp>
        <p:nvSpPr>
          <p:cNvPr id="10" name="TextBox 9"/>
          <p:cNvSpPr txBox="1"/>
          <p:nvPr/>
        </p:nvSpPr>
        <p:spPr>
          <a:xfrm rot="1654276">
            <a:off x="2929711" y="3577273"/>
            <a:ext cx="474745" cy="307777"/>
          </a:xfrm>
          <a:prstGeom prst="rect">
            <a:avLst/>
          </a:prstGeom>
          <a:noFill/>
        </p:spPr>
        <p:txBody>
          <a:bodyPr wrap="none" rtlCol="0">
            <a:spAutoFit/>
          </a:bodyPr>
          <a:lstStyle/>
          <a:p>
            <a:r>
              <a:rPr lang="en-US" sz="1400" dirty="0" smtClean="0">
                <a:solidFill>
                  <a:srgbClr val="92642D"/>
                </a:solidFill>
              </a:rPr>
              <a:t>hint</a:t>
            </a:r>
            <a:endParaRPr lang="en-US" sz="1400" dirty="0">
              <a:solidFill>
                <a:srgbClr val="92642D"/>
              </a:solidFill>
            </a:endParaRPr>
          </a:p>
        </p:txBody>
      </p:sp>
      <p:sp>
        <p:nvSpPr>
          <p:cNvPr id="11" name="TextBox 10"/>
          <p:cNvSpPr txBox="1"/>
          <p:nvPr/>
        </p:nvSpPr>
        <p:spPr>
          <a:xfrm>
            <a:off x="6806969" y="3049154"/>
            <a:ext cx="2215094" cy="2308324"/>
          </a:xfrm>
          <a:prstGeom prst="rect">
            <a:avLst/>
          </a:prstGeom>
          <a:noFill/>
        </p:spPr>
        <p:txBody>
          <a:bodyPr wrap="square" rtlCol="0">
            <a:spAutoFit/>
          </a:bodyPr>
          <a:lstStyle/>
          <a:p>
            <a:r>
              <a:rPr lang="en-US" dirty="0" smtClean="0">
                <a:solidFill>
                  <a:srgbClr val="C00000"/>
                </a:solidFill>
              </a:rPr>
              <a:t>Hidden photons</a:t>
            </a:r>
            <a:r>
              <a:rPr lang="en-US" dirty="0" smtClean="0">
                <a:solidFill>
                  <a:srgbClr val="214A8F"/>
                </a:solidFill>
              </a:rPr>
              <a:t> </a:t>
            </a:r>
            <a:r>
              <a:rPr lang="en-US" dirty="0" smtClean="0"/>
              <a:t>could explain all the different hints independently but </a:t>
            </a:r>
            <a:r>
              <a:rPr lang="en-US" dirty="0"/>
              <a:t>t</a:t>
            </a:r>
            <a:r>
              <a:rPr lang="en-US" dirty="0" smtClean="0"/>
              <a:t>here is no overlap of the regions hinted by the different anomalies.</a:t>
            </a:r>
            <a:endParaRPr lang="en-US" dirty="0"/>
          </a:p>
        </p:txBody>
      </p:sp>
      <p:sp>
        <p:nvSpPr>
          <p:cNvPr id="13" name="TextBox 12"/>
          <p:cNvSpPr txBox="1"/>
          <p:nvPr/>
        </p:nvSpPr>
        <p:spPr>
          <a:xfrm>
            <a:off x="990600" y="1066800"/>
            <a:ext cx="5637368" cy="1477328"/>
          </a:xfrm>
          <a:prstGeom prst="rect">
            <a:avLst/>
          </a:prstGeom>
          <a:noFill/>
        </p:spPr>
        <p:txBody>
          <a:bodyPr wrap="square" rtlCol="0">
            <a:spAutoFit/>
          </a:bodyPr>
          <a:lstStyle/>
          <a:p>
            <a:pPr algn="just"/>
            <a:r>
              <a:rPr lang="en-US" dirty="0" smtClean="0">
                <a:solidFill>
                  <a:srgbClr val="C00000"/>
                </a:solidFill>
              </a:rPr>
              <a:t>Neutrinos</a:t>
            </a:r>
            <a:r>
              <a:rPr lang="en-US" dirty="0" smtClean="0"/>
              <a:t> with anomalous electromagnetic factors cannot explain the WDLF or the pulsation results or DA and DB variable at the same time, since the temperature dependence of the emission rate is too steep.</a:t>
            </a:r>
            <a:endParaRPr lang="en-US" dirty="0"/>
          </a:p>
        </p:txBody>
      </p:sp>
      <p:sp>
        <p:nvSpPr>
          <p:cNvPr id="14" name="Rectangle 13"/>
          <p:cNvSpPr/>
          <p:nvPr/>
        </p:nvSpPr>
        <p:spPr>
          <a:xfrm>
            <a:off x="7162800" y="1206063"/>
            <a:ext cx="1905000" cy="738664"/>
          </a:xfrm>
          <a:prstGeom prst="rect">
            <a:avLst/>
          </a:prstGeom>
        </p:spPr>
        <p:txBody>
          <a:bodyPr wrap="square">
            <a:spAutoFit/>
          </a:bodyPr>
          <a:lstStyle/>
          <a:p>
            <a:r>
              <a:rPr lang="en-US" sz="1400" dirty="0" smtClean="0">
                <a:solidFill>
                  <a:srgbClr val="FF0000"/>
                </a:solidFill>
              </a:rPr>
              <a:t>M.G., I. Irastorza, J. Redondo, A. Ringwald</a:t>
            </a:r>
            <a:r>
              <a:rPr lang="en-US" sz="1400" dirty="0">
                <a:solidFill>
                  <a:srgbClr val="FF0000"/>
                </a:solidFill>
              </a:rPr>
              <a:t>, JCAP 1605 (2016) </a:t>
            </a:r>
          </a:p>
        </p:txBody>
      </p:sp>
      <p:sp>
        <p:nvSpPr>
          <p:cNvPr id="5" name="Left Arrow 4"/>
          <p:cNvSpPr/>
          <p:nvPr/>
        </p:nvSpPr>
        <p:spPr>
          <a:xfrm>
            <a:off x="6018368" y="3092304"/>
            <a:ext cx="609600" cy="311817"/>
          </a:xfrm>
          <a:prstGeom prst="leftArrow">
            <a:avLst/>
          </a:prstGeom>
          <a:solidFill>
            <a:schemeClr val="accent2"/>
          </a:solidFill>
          <a:ln>
            <a:solidFill>
              <a:srgbClr val="A26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030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7175" y="1510636"/>
            <a:ext cx="6168921" cy="2527964"/>
          </a:xfrm>
          <a:prstGeom prst="rect">
            <a:avLst/>
          </a:prstGeom>
        </p:spPr>
      </p:pic>
      <p:pic>
        <p:nvPicPr>
          <p:cNvPr id="5" name="Picture 4"/>
          <p:cNvPicPr>
            <a:picLocks noChangeAspect="1"/>
          </p:cNvPicPr>
          <p:nvPr/>
        </p:nvPicPr>
        <p:blipFill>
          <a:blip r:embed="rId4"/>
          <a:stretch>
            <a:fillRect/>
          </a:stretch>
        </p:blipFill>
        <p:spPr>
          <a:xfrm>
            <a:off x="5409054" y="4394922"/>
            <a:ext cx="3277746" cy="2317598"/>
          </a:xfrm>
          <a:prstGeom prst="rect">
            <a:avLst/>
          </a:prstGeom>
        </p:spPr>
      </p:pic>
      <p:sp>
        <p:nvSpPr>
          <p:cNvPr id="6" name="TextBox 5"/>
          <p:cNvSpPr txBox="1"/>
          <p:nvPr/>
        </p:nvSpPr>
        <p:spPr>
          <a:xfrm>
            <a:off x="2667000" y="4617184"/>
            <a:ext cx="2209259" cy="1815882"/>
          </a:xfrm>
          <a:prstGeom prst="rect">
            <a:avLst/>
          </a:prstGeom>
          <a:noFill/>
          <a:ln>
            <a:solidFill>
              <a:srgbClr val="B7C2B7"/>
            </a:solidFill>
          </a:ln>
          <a:effectLst>
            <a:outerShdw blurRad="50800" dist="38100" dir="2700000" algn="tl" rotWithShape="0">
              <a:prstClr val="black">
                <a:alpha val="40000"/>
              </a:prstClr>
            </a:outerShdw>
          </a:effectLst>
        </p:spPr>
        <p:txBody>
          <a:bodyPr wrap="none" rtlCol="0">
            <a:spAutoFit/>
          </a:bodyPr>
          <a:lstStyle/>
          <a:p>
            <a:r>
              <a:rPr lang="en-US" sz="2000" dirty="0" smtClean="0"/>
              <a:t>3</a:t>
            </a:r>
            <a:r>
              <a:rPr lang="en-US" sz="2000" dirty="0" smtClean="0">
                <a:latin typeface="Symbol" panose="05050102010706020507" pitchFamily="18" charset="2"/>
              </a:rPr>
              <a:t>s</a:t>
            </a:r>
            <a:r>
              <a:rPr lang="en-US" sz="2000" dirty="0" smtClean="0"/>
              <a:t> hint for </a:t>
            </a:r>
            <a:r>
              <a:rPr lang="en-US" sz="2000" dirty="0">
                <a:latin typeface="Symbol" panose="05050102010706020507" pitchFamily="18" charset="2"/>
              </a:rPr>
              <a:t>a</a:t>
            </a:r>
            <a:r>
              <a:rPr lang="en-US" sz="2000" baseline="-25000" dirty="0"/>
              <a:t>26 </a:t>
            </a:r>
            <a:r>
              <a:rPr lang="en-US" sz="2000" dirty="0" smtClean="0"/>
              <a:t>&gt; </a:t>
            </a:r>
            <a:r>
              <a:rPr lang="en-US" sz="2000" dirty="0"/>
              <a:t>0 </a:t>
            </a:r>
            <a:endParaRPr lang="en-US" sz="2000" dirty="0" smtClean="0"/>
          </a:p>
          <a:p>
            <a:endParaRPr lang="en-US" sz="1600" dirty="0" smtClean="0"/>
          </a:p>
          <a:p>
            <a:r>
              <a:rPr lang="en-US" sz="2000" u="sng" dirty="0" smtClean="0"/>
              <a:t>best fit</a:t>
            </a:r>
            <a:r>
              <a:rPr lang="en-US" sz="2000" dirty="0" smtClean="0"/>
              <a:t>: </a:t>
            </a:r>
            <a:r>
              <a:rPr lang="en-US" sz="2000" dirty="0" smtClean="0">
                <a:latin typeface="Symbol" panose="05050102010706020507" pitchFamily="18" charset="2"/>
              </a:rPr>
              <a:t>a</a:t>
            </a:r>
            <a:r>
              <a:rPr lang="en-US" sz="2000" baseline="-25000" dirty="0" smtClean="0"/>
              <a:t>26 </a:t>
            </a:r>
            <a:r>
              <a:rPr lang="en-US" sz="2000" dirty="0" smtClean="0"/>
              <a:t>= 0.18,</a:t>
            </a:r>
          </a:p>
          <a:p>
            <a:r>
              <a:rPr lang="en-US" sz="2000" dirty="0">
                <a:solidFill>
                  <a:prstClr val="black"/>
                </a:solidFill>
              </a:rPr>
              <a:t> </a:t>
            </a:r>
            <a:r>
              <a:rPr lang="en-US" sz="2000" dirty="0" smtClean="0">
                <a:solidFill>
                  <a:prstClr val="black"/>
                </a:solidFill>
              </a:rPr>
              <a:t>          (</a:t>
            </a:r>
            <a:r>
              <a:rPr lang="en-US" sz="2000" dirty="0">
                <a:solidFill>
                  <a:prstClr val="black"/>
                </a:solidFill>
                <a:latin typeface="Calibri Light"/>
              </a:rPr>
              <a:t>g</a:t>
            </a:r>
            <a:r>
              <a:rPr lang="en-US" sz="2000" baseline="-25000" dirty="0">
                <a:solidFill>
                  <a:prstClr val="black"/>
                </a:solidFill>
              </a:rPr>
              <a:t>13 </a:t>
            </a:r>
            <a:r>
              <a:rPr lang="en-US" sz="2000" dirty="0">
                <a:solidFill>
                  <a:prstClr val="black"/>
                </a:solidFill>
              </a:rPr>
              <a:t>= </a:t>
            </a:r>
            <a:r>
              <a:rPr lang="en-US" sz="2000" dirty="0" smtClean="0">
                <a:solidFill>
                  <a:prstClr val="black"/>
                </a:solidFill>
              </a:rPr>
              <a:t>1.5)</a:t>
            </a:r>
          </a:p>
          <a:p>
            <a:endParaRPr lang="en-US" sz="1600" dirty="0" smtClean="0"/>
          </a:p>
          <a:p>
            <a:r>
              <a:rPr lang="en-US" sz="2000" dirty="0" smtClean="0">
                <a:latin typeface="Symbol" panose="05050102010706020507" pitchFamily="18" charset="2"/>
              </a:rPr>
              <a:t>c</a:t>
            </a:r>
            <a:r>
              <a:rPr lang="en-US" sz="2000" baseline="30000" dirty="0" smtClean="0"/>
              <a:t>2</a:t>
            </a:r>
            <a:r>
              <a:rPr lang="en-US" sz="2000" baseline="-25000" dirty="0" smtClean="0"/>
              <a:t>min</a:t>
            </a:r>
            <a:r>
              <a:rPr lang="en-US" sz="2000" dirty="0" smtClean="0"/>
              <a:t>/</a:t>
            </a:r>
            <a:r>
              <a:rPr lang="en-US" sz="2000" dirty="0" err="1" smtClean="0"/>
              <a:t>d.o.f</a:t>
            </a:r>
            <a:r>
              <a:rPr lang="en-US" sz="2000" dirty="0" smtClean="0"/>
              <a:t>. = 1.5</a:t>
            </a:r>
            <a:endParaRPr lang="en-US" sz="2000" dirty="0"/>
          </a:p>
        </p:txBody>
      </p:sp>
      <p:graphicFrame>
        <p:nvGraphicFramePr>
          <p:cNvPr id="7" name="Object 6"/>
          <p:cNvGraphicFramePr>
            <a:graphicFrameLocks noChangeAspect="1"/>
          </p:cNvGraphicFramePr>
          <p:nvPr>
            <p:extLst/>
          </p:nvPr>
        </p:nvGraphicFramePr>
        <p:xfrm>
          <a:off x="3061192" y="3841750"/>
          <a:ext cx="2181225" cy="393700"/>
        </p:xfrm>
        <a:graphic>
          <a:graphicData uri="http://schemas.openxmlformats.org/presentationml/2006/ole">
            <mc:AlternateContent xmlns:mc="http://schemas.openxmlformats.org/markup-compatibility/2006">
              <mc:Choice xmlns:v="urn:schemas-microsoft-com:vml" Requires="v">
                <p:oleObj spid="_x0000_s240836" name="Equation" r:id="rId5" imgW="1295280" imgH="241200" progId="Equation.3">
                  <p:embed/>
                </p:oleObj>
              </mc:Choice>
              <mc:Fallback>
                <p:oleObj name="Equation" r:id="rId5" imgW="1295280" imgH="241200" progId="Equation.3">
                  <p:embed/>
                  <p:pic>
                    <p:nvPicPr>
                      <p:cNvPr id="0" name=""/>
                      <p:cNvPicPr>
                        <a:picLocks noChangeAspect="1" noChangeArrowheads="1"/>
                      </p:cNvPicPr>
                      <p:nvPr/>
                    </p:nvPicPr>
                    <p:blipFill>
                      <a:blip r:embed="rId6"/>
                      <a:srcRect/>
                      <a:stretch>
                        <a:fillRect/>
                      </a:stretch>
                    </p:blipFill>
                    <p:spPr bwMode="auto">
                      <a:xfrm>
                        <a:off x="3061192" y="3841750"/>
                        <a:ext cx="2181225" cy="393700"/>
                      </a:xfrm>
                      <a:prstGeom prst="rect">
                        <a:avLst/>
                      </a:prstGeom>
                      <a:solidFill>
                        <a:schemeClr val="bg1"/>
                      </a:solidFill>
                      <a:extLst/>
                    </p:spPr>
                  </p:pic>
                </p:oleObj>
              </mc:Fallback>
            </mc:AlternateContent>
          </a:graphicData>
        </a:graphic>
      </p:graphicFrame>
      <p:sp>
        <p:nvSpPr>
          <p:cNvPr id="8"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Putting all together: ALPs</a:t>
            </a:r>
            <a:endParaRPr sz="2400" dirty="0">
              <a:effectLst>
                <a:outerShdw blurRad="38100" dist="38100" dir="2700000" algn="tl">
                  <a:srgbClr val="000000">
                    <a:alpha val="43137"/>
                  </a:srgbClr>
                </a:outerShdw>
              </a:effectLst>
            </a:endParaRPr>
          </a:p>
        </p:txBody>
      </p:sp>
      <p:sp>
        <p:nvSpPr>
          <p:cNvPr id="10" name="TextBox 9"/>
          <p:cNvSpPr txBox="1"/>
          <p:nvPr/>
        </p:nvSpPr>
        <p:spPr>
          <a:xfrm>
            <a:off x="698992" y="4283582"/>
            <a:ext cx="2362200" cy="1077218"/>
          </a:xfrm>
          <a:prstGeom prst="rect">
            <a:avLst/>
          </a:prstGeom>
          <a:noFill/>
        </p:spPr>
        <p:txBody>
          <a:bodyPr wrap="square" rtlCol="0">
            <a:spAutoFit/>
          </a:bodyPr>
          <a:lstStyle/>
          <a:p>
            <a:r>
              <a:rPr lang="en-US" sz="2800" u="sng" dirty="0" smtClean="0">
                <a:ln/>
                <a:solidFill>
                  <a:srgbClr val="C00000"/>
                </a:solidFill>
              </a:rPr>
              <a:t>Combined</a:t>
            </a:r>
          </a:p>
          <a:p>
            <a:r>
              <a:rPr lang="en-US" sz="2800" u="sng" dirty="0" smtClean="0">
                <a:ln/>
                <a:solidFill>
                  <a:srgbClr val="C00000"/>
                </a:solidFill>
              </a:rPr>
              <a:t>Analysis</a:t>
            </a:r>
            <a:r>
              <a:rPr lang="en-US" sz="3600" b="1" dirty="0" smtClean="0">
                <a:ln/>
                <a:solidFill>
                  <a:srgbClr val="C00000"/>
                </a:solidFill>
                <a:effectLst>
                  <a:outerShdw blurRad="38100" dist="19050" dir="2700000" algn="tl" rotWithShape="0">
                    <a:schemeClr val="dk1">
                      <a:lumMod val="50000"/>
                      <a:alpha val="40000"/>
                    </a:schemeClr>
                  </a:outerShdw>
                </a:effectLst>
              </a:rPr>
              <a:t>:</a:t>
            </a:r>
            <a:endParaRPr lang="en-US" sz="3600" b="1" dirty="0">
              <a:ln/>
              <a:solidFill>
                <a:srgbClr val="C00000"/>
              </a:solidFill>
              <a:effectLst>
                <a:outerShdw blurRad="38100" dist="19050" dir="2700000" algn="tl" rotWithShape="0">
                  <a:schemeClr val="dk1">
                    <a:lumMod val="50000"/>
                    <a:alpha val="40000"/>
                  </a:schemeClr>
                </a:outerShdw>
              </a:effectLst>
            </a:endParaRPr>
          </a:p>
        </p:txBody>
      </p:sp>
      <p:sp>
        <p:nvSpPr>
          <p:cNvPr id="11" name="Rectangle 10"/>
          <p:cNvSpPr/>
          <p:nvPr/>
        </p:nvSpPr>
        <p:spPr>
          <a:xfrm>
            <a:off x="698992" y="5722705"/>
            <a:ext cx="1676401" cy="738664"/>
          </a:xfrm>
          <a:prstGeom prst="rect">
            <a:avLst/>
          </a:prstGeom>
        </p:spPr>
        <p:txBody>
          <a:bodyPr wrap="square">
            <a:spAutoFit/>
          </a:bodyPr>
          <a:lstStyle/>
          <a:p>
            <a:pPr lvl="0"/>
            <a:r>
              <a:rPr lang="en-US" sz="1400" dirty="0" smtClean="0">
                <a:solidFill>
                  <a:srgbClr val="C00000"/>
                </a:solidFill>
              </a:rPr>
              <a:t>M.G</a:t>
            </a:r>
            <a:r>
              <a:rPr lang="en-US" sz="1400" dirty="0">
                <a:solidFill>
                  <a:srgbClr val="C00000"/>
                </a:solidFill>
              </a:rPr>
              <a:t>., </a:t>
            </a:r>
            <a:r>
              <a:rPr lang="en-US" sz="1400" dirty="0" err="1">
                <a:solidFill>
                  <a:srgbClr val="C00000"/>
                </a:solidFill>
              </a:rPr>
              <a:t>Irastorza</a:t>
            </a:r>
            <a:r>
              <a:rPr lang="en-US" sz="1400" dirty="0">
                <a:solidFill>
                  <a:srgbClr val="C00000"/>
                </a:solidFill>
              </a:rPr>
              <a:t>, Redondo, </a:t>
            </a:r>
            <a:r>
              <a:rPr lang="en-US" sz="1400" dirty="0" smtClean="0">
                <a:solidFill>
                  <a:srgbClr val="C00000"/>
                </a:solidFill>
              </a:rPr>
              <a:t>Ringwald, (in preparation)</a:t>
            </a:r>
            <a:endParaRPr lang="en-US" sz="1400" dirty="0">
              <a:solidFill>
                <a:srgbClr val="C00000"/>
              </a:solidFill>
            </a:endParaRPr>
          </a:p>
        </p:txBody>
      </p:sp>
      <p:sp>
        <p:nvSpPr>
          <p:cNvPr id="12" name="TextBox 11"/>
          <p:cNvSpPr txBox="1"/>
          <p:nvPr/>
        </p:nvSpPr>
        <p:spPr>
          <a:xfrm>
            <a:off x="787175" y="969648"/>
            <a:ext cx="7823425" cy="369332"/>
          </a:xfrm>
          <a:prstGeom prst="rect">
            <a:avLst/>
          </a:prstGeom>
          <a:noFill/>
        </p:spPr>
        <p:txBody>
          <a:bodyPr wrap="square" rtlCol="0">
            <a:spAutoFit/>
          </a:bodyPr>
          <a:lstStyle/>
          <a:p>
            <a:r>
              <a:rPr lang="en-US" dirty="0" smtClean="0">
                <a:solidFill>
                  <a:srgbClr val="C00000"/>
                </a:solidFill>
              </a:rPr>
              <a:t>ALPs</a:t>
            </a:r>
            <a:r>
              <a:rPr lang="en-US" dirty="0" smtClean="0"/>
              <a:t> </a:t>
            </a:r>
            <a:r>
              <a:rPr lang="en-US" dirty="0" smtClean="0">
                <a:solidFill>
                  <a:srgbClr val="214A8F"/>
                </a:solidFill>
              </a:rPr>
              <a:t>coupled to electrons can explain all the WD+RGB hints reasonably well</a:t>
            </a:r>
            <a:endParaRPr lang="en-US" dirty="0">
              <a:solidFill>
                <a:srgbClr val="214A8F"/>
              </a:solidFill>
            </a:endParaRPr>
          </a:p>
        </p:txBody>
      </p:sp>
      <p:sp>
        <p:nvSpPr>
          <p:cNvPr id="17" name="TextBox 16"/>
          <p:cNvSpPr txBox="1"/>
          <p:nvPr/>
        </p:nvSpPr>
        <p:spPr>
          <a:xfrm>
            <a:off x="7013093" y="3863757"/>
            <a:ext cx="1639616" cy="369332"/>
          </a:xfrm>
          <a:prstGeom prst="rect">
            <a:avLst/>
          </a:prstGeom>
          <a:solidFill>
            <a:schemeClr val="accent1">
              <a:lumMod val="40000"/>
              <a:lumOff val="60000"/>
            </a:schemeClr>
          </a:solidFill>
        </p:spPr>
        <p:txBody>
          <a:bodyPr wrap="none" rtlCol="0">
            <a:spAutoFit/>
          </a:bodyPr>
          <a:lstStyle/>
          <a:p>
            <a:r>
              <a:rPr lang="en-US" dirty="0" smtClean="0">
                <a:solidFill>
                  <a:srgbClr val="002060"/>
                </a:solidFill>
              </a:rPr>
              <a:t>1-parameter fit</a:t>
            </a:r>
            <a:endParaRPr lang="en-US" dirty="0">
              <a:solidFill>
                <a:srgbClr val="002060"/>
              </a:solidFill>
            </a:endParaRPr>
          </a:p>
        </p:txBody>
      </p:sp>
    </p:spTree>
    <p:extLst>
      <p:ext uri="{BB962C8B-B14F-4D97-AF65-F5344CB8AC3E}">
        <p14:creationId xmlns:p14="http://schemas.microsoft.com/office/powerpoint/2010/main" val="2072957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5429192" y="4409006"/>
            <a:ext cx="3265386" cy="2320540"/>
          </a:xfrm>
          <a:prstGeom prst="rect">
            <a:avLst/>
          </a:prstGeom>
        </p:spPr>
      </p:pic>
      <p:pic>
        <p:nvPicPr>
          <p:cNvPr id="14" name="Picture 13"/>
          <p:cNvPicPr>
            <a:picLocks noChangeAspect="1"/>
          </p:cNvPicPr>
          <p:nvPr/>
        </p:nvPicPr>
        <p:blipFill>
          <a:blip r:embed="rId4"/>
          <a:stretch>
            <a:fillRect/>
          </a:stretch>
        </p:blipFill>
        <p:spPr>
          <a:xfrm>
            <a:off x="785417" y="1491792"/>
            <a:ext cx="6454090" cy="2623008"/>
          </a:xfrm>
          <a:prstGeom prst="rect">
            <a:avLst/>
          </a:prstGeom>
        </p:spPr>
      </p:pic>
      <p:sp>
        <p:nvSpPr>
          <p:cNvPr id="6" name="TextBox 5"/>
          <p:cNvSpPr txBox="1"/>
          <p:nvPr/>
        </p:nvSpPr>
        <p:spPr>
          <a:xfrm>
            <a:off x="2667000" y="4617184"/>
            <a:ext cx="2251899" cy="1815882"/>
          </a:xfrm>
          <a:prstGeom prst="rect">
            <a:avLst/>
          </a:prstGeom>
          <a:noFill/>
          <a:ln>
            <a:solidFill>
              <a:srgbClr val="B7C2B7"/>
            </a:solidFill>
          </a:ln>
          <a:effectLst>
            <a:outerShdw blurRad="50800" dist="38100" dir="2700000" algn="tl" rotWithShape="0">
              <a:prstClr val="black">
                <a:alpha val="40000"/>
              </a:prstClr>
            </a:outerShdw>
          </a:effectLst>
        </p:spPr>
        <p:txBody>
          <a:bodyPr wrap="none" rtlCol="0">
            <a:spAutoFit/>
          </a:bodyPr>
          <a:lstStyle/>
          <a:p>
            <a:r>
              <a:rPr lang="en-US" sz="2000" dirty="0" smtClean="0"/>
              <a:t>3</a:t>
            </a:r>
            <a:r>
              <a:rPr lang="en-US" sz="2000" dirty="0" smtClean="0">
                <a:latin typeface="Symbol" panose="05050102010706020507" pitchFamily="18" charset="2"/>
              </a:rPr>
              <a:t>s</a:t>
            </a:r>
            <a:r>
              <a:rPr lang="en-US" sz="2000" dirty="0" smtClean="0"/>
              <a:t> hint for </a:t>
            </a:r>
            <a:r>
              <a:rPr lang="en-US" sz="2000" dirty="0">
                <a:latin typeface="Symbol" panose="05050102010706020507" pitchFamily="18" charset="2"/>
              </a:rPr>
              <a:t>a</a:t>
            </a:r>
            <a:r>
              <a:rPr lang="en-US" sz="2000" baseline="-25000" dirty="0"/>
              <a:t>26 </a:t>
            </a:r>
            <a:r>
              <a:rPr lang="en-US" sz="2000" dirty="0" smtClean="0"/>
              <a:t>&gt; </a:t>
            </a:r>
            <a:r>
              <a:rPr lang="en-US" sz="2000" dirty="0"/>
              <a:t>0 </a:t>
            </a:r>
            <a:endParaRPr lang="en-US" sz="2000" dirty="0" smtClean="0"/>
          </a:p>
          <a:p>
            <a:endParaRPr lang="en-US" sz="1600" dirty="0" smtClean="0"/>
          </a:p>
          <a:p>
            <a:r>
              <a:rPr lang="en-US" sz="2000" u="sng" dirty="0" smtClean="0"/>
              <a:t>best fit</a:t>
            </a:r>
            <a:r>
              <a:rPr lang="en-US" sz="2000" dirty="0" smtClean="0"/>
              <a:t>: </a:t>
            </a:r>
            <a:r>
              <a:rPr lang="en-US" sz="2000" dirty="0" smtClean="0">
                <a:latin typeface="Symbol" panose="05050102010706020507" pitchFamily="18" charset="2"/>
              </a:rPr>
              <a:t>a</a:t>
            </a:r>
            <a:r>
              <a:rPr lang="en-US" sz="2000" baseline="-25000" dirty="0" smtClean="0"/>
              <a:t>26 </a:t>
            </a:r>
            <a:r>
              <a:rPr lang="en-US" sz="2000" dirty="0" smtClean="0"/>
              <a:t>= 0.18,</a:t>
            </a:r>
          </a:p>
          <a:p>
            <a:r>
              <a:rPr lang="en-US" sz="2000" dirty="0">
                <a:solidFill>
                  <a:prstClr val="black"/>
                </a:solidFill>
              </a:rPr>
              <a:t> </a:t>
            </a:r>
            <a:r>
              <a:rPr lang="en-US" sz="2000" dirty="0" smtClean="0">
                <a:solidFill>
                  <a:prstClr val="black"/>
                </a:solidFill>
              </a:rPr>
              <a:t>          (</a:t>
            </a:r>
            <a:r>
              <a:rPr lang="en-US" sz="2000" dirty="0">
                <a:solidFill>
                  <a:prstClr val="black"/>
                </a:solidFill>
                <a:latin typeface="Calibri Light"/>
              </a:rPr>
              <a:t>g</a:t>
            </a:r>
            <a:r>
              <a:rPr lang="en-US" sz="2000" baseline="-25000" dirty="0">
                <a:solidFill>
                  <a:prstClr val="black"/>
                </a:solidFill>
              </a:rPr>
              <a:t>13 </a:t>
            </a:r>
            <a:r>
              <a:rPr lang="en-US" sz="2000" dirty="0">
                <a:solidFill>
                  <a:prstClr val="black"/>
                </a:solidFill>
              </a:rPr>
              <a:t>= </a:t>
            </a:r>
            <a:r>
              <a:rPr lang="en-US" sz="2000" dirty="0" smtClean="0">
                <a:solidFill>
                  <a:prstClr val="black"/>
                </a:solidFill>
              </a:rPr>
              <a:t>1.5)</a:t>
            </a:r>
          </a:p>
          <a:p>
            <a:endParaRPr lang="en-US" sz="1600" dirty="0" smtClean="0"/>
          </a:p>
          <a:p>
            <a:r>
              <a:rPr lang="en-US" sz="2000" dirty="0" smtClean="0">
                <a:latin typeface="Symbol" panose="05050102010706020507" pitchFamily="18" charset="2"/>
              </a:rPr>
              <a:t>c</a:t>
            </a:r>
            <a:r>
              <a:rPr lang="en-US" sz="2000" baseline="30000" dirty="0" smtClean="0"/>
              <a:t>2</a:t>
            </a:r>
            <a:r>
              <a:rPr lang="en-US" sz="2000" baseline="-25000" dirty="0" smtClean="0"/>
              <a:t>min</a:t>
            </a:r>
            <a:r>
              <a:rPr lang="en-US" sz="2000" dirty="0" smtClean="0"/>
              <a:t>/</a:t>
            </a:r>
            <a:r>
              <a:rPr lang="en-US" sz="2000" dirty="0" err="1" smtClean="0"/>
              <a:t>d.o.f</a:t>
            </a:r>
            <a:r>
              <a:rPr lang="en-US" sz="2000" dirty="0" smtClean="0"/>
              <a:t>. = 0.96</a:t>
            </a:r>
            <a:endParaRPr lang="en-US" sz="2000" dirty="0"/>
          </a:p>
        </p:txBody>
      </p:sp>
      <p:graphicFrame>
        <p:nvGraphicFramePr>
          <p:cNvPr id="7" name="Object 6"/>
          <p:cNvGraphicFramePr>
            <a:graphicFrameLocks noChangeAspect="1"/>
          </p:cNvGraphicFramePr>
          <p:nvPr>
            <p:extLst/>
          </p:nvPr>
        </p:nvGraphicFramePr>
        <p:xfrm>
          <a:off x="3061192" y="3841750"/>
          <a:ext cx="2181225" cy="393700"/>
        </p:xfrm>
        <a:graphic>
          <a:graphicData uri="http://schemas.openxmlformats.org/presentationml/2006/ole">
            <mc:AlternateContent xmlns:mc="http://schemas.openxmlformats.org/markup-compatibility/2006">
              <mc:Choice xmlns:v="urn:schemas-microsoft-com:vml" Requires="v">
                <p:oleObj spid="_x0000_s277518" name="Equation" r:id="rId5" imgW="1295280" imgH="241200" progId="Equation.3">
                  <p:embed/>
                </p:oleObj>
              </mc:Choice>
              <mc:Fallback>
                <p:oleObj name="Equation" r:id="rId5" imgW="1295280" imgH="241200" progId="Equation.3">
                  <p:embed/>
                  <p:pic>
                    <p:nvPicPr>
                      <p:cNvPr id="7" name="Object 6"/>
                      <p:cNvPicPr>
                        <a:picLocks noChangeAspect="1" noChangeArrowheads="1"/>
                      </p:cNvPicPr>
                      <p:nvPr/>
                    </p:nvPicPr>
                    <p:blipFill>
                      <a:blip r:embed="rId6"/>
                      <a:srcRect/>
                      <a:stretch>
                        <a:fillRect/>
                      </a:stretch>
                    </p:blipFill>
                    <p:spPr bwMode="auto">
                      <a:xfrm>
                        <a:off x="3061192" y="3841750"/>
                        <a:ext cx="2181225" cy="393700"/>
                      </a:xfrm>
                      <a:prstGeom prst="rect">
                        <a:avLst/>
                      </a:prstGeom>
                      <a:solidFill>
                        <a:schemeClr val="bg1"/>
                      </a:solidFill>
                      <a:extLst/>
                    </p:spPr>
                  </p:pic>
                </p:oleObj>
              </mc:Fallback>
            </mc:AlternateContent>
          </a:graphicData>
        </a:graphic>
      </p:graphicFrame>
      <p:sp>
        <p:nvSpPr>
          <p:cNvPr id="8"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Putting all together: ALPs</a:t>
            </a:r>
            <a:endParaRPr sz="2400" dirty="0">
              <a:effectLst>
                <a:outerShdw blurRad="38100" dist="38100" dir="2700000" algn="tl">
                  <a:srgbClr val="000000">
                    <a:alpha val="43137"/>
                  </a:srgbClr>
                </a:outerShdw>
              </a:effectLst>
            </a:endParaRPr>
          </a:p>
        </p:txBody>
      </p:sp>
      <p:sp>
        <p:nvSpPr>
          <p:cNvPr id="10" name="TextBox 9"/>
          <p:cNvSpPr txBox="1"/>
          <p:nvPr/>
        </p:nvSpPr>
        <p:spPr>
          <a:xfrm>
            <a:off x="698992" y="4283582"/>
            <a:ext cx="2362200" cy="1077218"/>
          </a:xfrm>
          <a:prstGeom prst="rect">
            <a:avLst/>
          </a:prstGeom>
          <a:noFill/>
        </p:spPr>
        <p:txBody>
          <a:bodyPr wrap="square" rtlCol="0">
            <a:spAutoFit/>
          </a:bodyPr>
          <a:lstStyle/>
          <a:p>
            <a:r>
              <a:rPr lang="en-US" sz="2800" u="sng" dirty="0" smtClean="0">
                <a:ln/>
                <a:solidFill>
                  <a:srgbClr val="C00000"/>
                </a:solidFill>
              </a:rPr>
              <a:t>Combined</a:t>
            </a:r>
          </a:p>
          <a:p>
            <a:r>
              <a:rPr lang="en-US" sz="2800" u="sng" dirty="0" smtClean="0">
                <a:ln/>
                <a:solidFill>
                  <a:srgbClr val="C00000"/>
                </a:solidFill>
              </a:rPr>
              <a:t>Analysis</a:t>
            </a:r>
            <a:r>
              <a:rPr lang="en-US" sz="3600" b="1" dirty="0" smtClean="0">
                <a:ln/>
                <a:solidFill>
                  <a:srgbClr val="C00000"/>
                </a:solidFill>
                <a:effectLst>
                  <a:outerShdw blurRad="38100" dist="19050" dir="2700000" algn="tl" rotWithShape="0">
                    <a:schemeClr val="dk1">
                      <a:lumMod val="50000"/>
                      <a:alpha val="40000"/>
                    </a:schemeClr>
                  </a:outerShdw>
                </a:effectLst>
              </a:rPr>
              <a:t>:</a:t>
            </a:r>
            <a:endParaRPr lang="en-US" sz="3600" b="1" dirty="0">
              <a:ln/>
              <a:solidFill>
                <a:srgbClr val="C00000"/>
              </a:solidFill>
              <a:effectLst>
                <a:outerShdw blurRad="38100" dist="19050" dir="2700000" algn="tl" rotWithShape="0">
                  <a:schemeClr val="dk1">
                    <a:lumMod val="50000"/>
                    <a:alpha val="40000"/>
                  </a:schemeClr>
                </a:outerShdw>
              </a:effectLst>
            </a:endParaRPr>
          </a:p>
        </p:txBody>
      </p:sp>
      <p:sp>
        <p:nvSpPr>
          <p:cNvPr id="11" name="Rectangle 10"/>
          <p:cNvSpPr/>
          <p:nvPr/>
        </p:nvSpPr>
        <p:spPr>
          <a:xfrm>
            <a:off x="698992" y="5722705"/>
            <a:ext cx="1676401" cy="738664"/>
          </a:xfrm>
          <a:prstGeom prst="rect">
            <a:avLst/>
          </a:prstGeom>
        </p:spPr>
        <p:txBody>
          <a:bodyPr wrap="square">
            <a:spAutoFit/>
          </a:bodyPr>
          <a:lstStyle/>
          <a:p>
            <a:pPr lvl="0"/>
            <a:r>
              <a:rPr lang="en-US" sz="1400" dirty="0" smtClean="0">
                <a:solidFill>
                  <a:srgbClr val="C00000"/>
                </a:solidFill>
              </a:rPr>
              <a:t>M.G</a:t>
            </a:r>
            <a:r>
              <a:rPr lang="en-US" sz="1400" dirty="0">
                <a:solidFill>
                  <a:srgbClr val="C00000"/>
                </a:solidFill>
              </a:rPr>
              <a:t>., </a:t>
            </a:r>
            <a:r>
              <a:rPr lang="en-US" sz="1400" dirty="0" err="1">
                <a:solidFill>
                  <a:srgbClr val="C00000"/>
                </a:solidFill>
              </a:rPr>
              <a:t>Irastorza</a:t>
            </a:r>
            <a:r>
              <a:rPr lang="en-US" sz="1400" dirty="0">
                <a:solidFill>
                  <a:srgbClr val="C00000"/>
                </a:solidFill>
              </a:rPr>
              <a:t>, Redondo, </a:t>
            </a:r>
            <a:r>
              <a:rPr lang="en-US" sz="1400" dirty="0" smtClean="0">
                <a:solidFill>
                  <a:srgbClr val="C00000"/>
                </a:solidFill>
              </a:rPr>
              <a:t>Ringwald, (in preparation)</a:t>
            </a:r>
            <a:endParaRPr lang="en-US" sz="1400" dirty="0">
              <a:solidFill>
                <a:srgbClr val="C00000"/>
              </a:solidFill>
            </a:endParaRPr>
          </a:p>
        </p:txBody>
      </p:sp>
      <p:sp>
        <p:nvSpPr>
          <p:cNvPr id="12" name="TextBox 11"/>
          <p:cNvSpPr txBox="1"/>
          <p:nvPr/>
        </p:nvSpPr>
        <p:spPr>
          <a:xfrm>
            <a:off x="787175" y="969648"/>
            <a:ext cx="8077200" cy="369332"/>
          </a:xfrm>
          <a:prstGeom prst="rect">
            <a:avLst/>
          </a:prstGeom>
          <a:noFill/>
        </p:spPr>
        <p:txBody>
          <a:bodyPr wrap="square" rtlCol="0">
            <a:spAutoFit/>
          </a:bodyPr>
          <a:lstStyle/>
          <a:p>
            <a:r>
              <a:rPr lang="en-US" dirty="0" smtClean="0">
                <a:solidFill>
                  <a:srgbClr val="214A8F"/>
                </a:solidFill>
              </a:rPr>
              <a:t>Interestingly, </a:t>
            </a:r>
            <a:r>
              <a:rPr lang="en-US" dirty="0" smtClean="0">
                <a:solidFill>
                  <a:srgbClr val="C00000"/>
                </a:solidFill>
              </a:rPr>
              <a:t>ALPs</a:t>
            </a:r>
            <a:r>
              <a:rPr lang="en-US" dirty="0" smtClean="0"/>
              <a:t> </a:t>
            </a:r>
            <a:r>
              <a:rPr lang="en-US" dirty="0" smtClean="0">
                <a:solidFill>
                  <a:srgbClr val="214A8F"/>
                </a:solidFill>
              </a:rPr>
              <a:t>coupled to electrons can also explain the R-parameter hint! </a:t>
            </a:r>
            <a:endParaRPr lang="en-US" dirty="0">
              <a:solidFill>
                <a:srgbClr val="214A8F"/>
              </a:solidFill>
            </a:endParaRPr>
          </a:p>
        </p:txBody>
      </p:sp>
      <p:sp>
        <p:nvSpPr>
          <p:cNvPr id="2" name="TextBox 1"/>
          <p:cNvSpPr txBox="1"/>
          <p:nvPr/>
        </p:nvSpPr>
        <p:spPr>
          <a:xfrm>
            <a:off x="7013093" y="3863757"/>
            <a:ext cx="1639616" cy="369332"/>
          </a:xfrm>
          <a:prstGeom prst="rect">
            <a:avLst/>
          </a:prstGeom>
          <a:solidFill>
            <a:schemeClr val="accent1">
              <a:lumMod val="40000"/>
              <a:lumOff val="60000"/>
            </a:schemeClr>
          </a:solidFill>
        </p:spPr>
        <p:txBody>
          <a:bodyPr wrap="none" rtlCol="0">
            <a:spAutoFit/>
          </a:bodyPr>
          <a:lstStyle/>
          <a:p>
            <a:r>
              <a:rPr lang="en-US" dirty="0" smtClean="0">
                <a:solidFill>
                  <a:srgbClr val="002060"/>
                </a:solidFill>
              </a:rPr>
              <a:t>1-parameter fit</a:t>
            </a:r>
            <a:endParaRPr lang="en-US" dirty="0">
              <a:solidFill>
                <a:srgbClr val="002060"/>
              </a:solidFill>
            </a:endParaRPr>
          </a:p>
        </p:txBody>
      </p:sp>
      <p:sp>
        <p:nvSpPr>
          <p:cNvPr id="13" name="Rectangle 12"/>
          <p:cNvSpPr/>
          <p:nvPr/>
        </p:nvSpPr>
        <p:spPr>
          <a:xfrm>
            <a:off x="6324599" y="1373814"/>
            <a:ext cx="2667001" cy="523220"/>
          </a:xfrm>
          <a:prstGeom prst="rect">
            <a:avLst/>
          </a:prstGeom>
        </p:spPr>
        <p:txBody>
          <a:bodyPr wrap="square">
            <a:spAutoFit/>
          </a:bodyPr>
          <a:lstStyle/>
          <a:p>
            <a:r>
              <a:rPr lang="en-US" sz="1400" dirty="0" smtClean="0">
                <a:solidFill>
                  <a:srgbClr val="FF0000"/>
                </a:solidFill>
              </a:rPr>
              <a:t>M.G., I. Irastorza, J. Redondo, A. Ringwald</a:t>
            </a:r>
            <a:r>
              <a:rPr lang="en-US" sz="1400" dirty="0">
                <a:solidFill>
                  <a:srgbClr val="FF0000"/>
                </a:solidFill>
              </a:rPr>
              <a:t>, JCAP 1605 (2016) </a:t>
            </a:r>
          </a:p>
        </p:txBody>
      </p:sp>
    </p:spTree>
    <p:extLst>
      <p:ext uri="{BB962C8B-B14F-4D97-AF65-F5344CB8AC3E}">
        <p14:creationId xmlns:p14="http://schemas.microsoft.com/office/powerpoint/2010/main" val="386921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2572" y="6034156"/>
            <a:ext cx="4671303" cy="338554"/>
          </a:xfrm>
          <a:prstGeom prst="rect">
            <a:avLst/>
          </a:prstGeom>
        </p:spPr>
        <p:txBody>
          <a:bodyPr wrap="square">
            <a:spAutoFit/>
          </a:bodyPr>
          <a:lstStyle/>
          <a:p>
            <a:pPr lvl="0"/>
            <a:r>
              <a:rPr lang="en-US" sz="1600" dirty="0" smtClean="0">
                <a:solidFill>
                  <a:srgbClr val="C00000"/>
                </a:solidFill>
              </a:rPr>
              <a:t>M.G</a:t>
            </a:r>
            <a:r>
              <a:rPr lang="en-US" sz="1600" dirty="0">
                <a:solidFill>
                  <a:srgbClr val="C00000"/>
                </a:solidFill>
              </a:rPr>
              <a:t>., </a:t>
            </a:r>
            <a:r>
              <a:rPr lang="en-US" sz="1600" dirty="0" err="1">
                <a:solidFill>
                  <a:srgbClr val="C00000"/>
                </a:solidFill>
              </a:rPr>
              <a:t>Irastorza</a:t>
            </a:r>
            <a:r>
              <a:rPr lang="en-US" sz="1600" dirty="0">
                <a:solidFill>
                  <a:srgbClr val="C00000"/>
                </a:solidFill>
              </a:rPr>
              <a:t>, Redondo, </a:t>
            </a:r>
            <a:r>
              <a:rPr lang="en-US" sz="1600" dirty="0" smtClean="0">
                <a:solidFill>
                  <a:srgbClr val="C00000"/>
                </a:solidFill>
              </a:rPr>
              <a:t>Ringwald, In preparation</a:t>
            </a:r>
            <a:endParaRPr lang="en-US" sz="1600" dirty="0">
              <a:solidFill>
                <a:srgbClr val="C00000"/>
              </a:solidFill>
            </a:endParaRPr>
          </a:p>
        </p:txBody>
      </p:sp>
      <p:grpSp>
        <p:nvGrpSpPr>
          <p:cNvPr id="44" name="Group 43"/>
          <p:cNvGrpSpPr/>
          <p:nvPr/>
        </p:nvGrpSpPr>
        <p:grpSpPr>
          <a:xfrm>
            <a:off x="852572" y="1695279"/>
            <a:ext cx="4344442" cy="4284103"/>
            <a:chOff x="834245" y="1524000"/>
            <a:chExt cx="4344442" cy="4284103"/>
          </a:xfrm>
        </p:grpSpPr>
        <p:pic>
          <p:nvPicPr>
            <p:cNvPr id="5" name="Picture 4"/>
            <p:cNvPicPr>
              <a:picLocks noChangeAspect="1"/>
            </p:cNvPicPr>
            <p:nvPr/>
          </p:nvPicPr>
          <p:blipFill>
            <a:blip r:embed="rId3"/>
            <a:stretch>
              <a:fillRect/>
            </a:stretch>
          </p:blipFill>
          <p:spPr>
            <a:xfrm>
              <a:off x="834245" y="1524000"/>
              <a:ext cx="4344442" cy="4284103"/>
            </a:xfrm>
            <a:prstGeom prst="rect">
              <a:avLst/>
            </a:prstGeom>
          </p:spPr>
        </p:pic>
        <p:sp>
          <p:nvSpPr>
            <p:cNvPr id="6" name="TextBox 5"/>
            <p:cNvSpPr txBox="1"/>
            <p:nvPr/>
          </p:nvSpPr>
          <p:spPr>
            <a:xfrm>
              <a:off x="2671735" y="3200400"/>
              <a:ext cx="516488" cy="369332"/>
            </a:xfrm>
            <a:prstGeom prst="rect">
              <a:avLst/>
            </a:prstGeom>
            <a:noFill/>
          </p:spPr>
          <p:txBody>
            <a:bodyPr wrap="none" rtlCol="0">
              <a:spAutoFit/>
            </a:bodyPr>
            <a:lstStyle/>
            <a:p>
              <a:r>
                <a:rPr lang="en-US" dirty="0" smtClean="0">
                  <a:solidFill>
                    <a:srgbClr val="C00000"/>
                  </a:solidFill>
                </a:rPr>
                <a:t>1 </a:t>
              </a:r>
              <a:r>
                <a:rPr lang="en-US" dirty="0" smtClean="0">
                  <a:solidFill>
                    <a:srgbClr val="C00000"/>
                  </a:solidFill>
                  <a:sym typeface="Symbol" panose="05050102010706020507" pitchFamily="18" charset="2"/>
                </a:rPr>
                <a:t></a:t>
              </a:r>
              <a:endParaRPr lang="en-US" dirty="0">
                <a:solidFill>
                  <a:srgbClr val="C00000"/>
                </a:solidFill>
              </a:endParaRPr>
            </a:p>
          </p:txBody>
        </p:sp>
        <p:sp>
          <p:nvSpPr>
            <p:cNvPr id="7" name="TextBox 6"/>
            <p:cNvSpPr txBox="1"/>
            <p:nvPr/>
          </p:nvSpPr>
          <p:spPr>
            <a:xfrm>
              <a:off x="2820790" y="2338251"/>
              <a:ext cx="516488" cy="369332"/>
            </a:xfrm>
            <a:prstGeom prst="rect">
              <a:avLst/>
            </a:prstGeom>
            <a:noFill/>
          </p:spPr>
          <p:txBody>
            <a:bodyPr wrap="square" rtlCol="0">
              <a:spAutoFit/>
            </a:bodyPr>
            <a:lstStyle/>
            <a:p>
              <a:r>
                <a:rPr lang="en-US" dirty="0" smtClean="0">
                  <a:solidFill>
                    <a:srgbClr val="C00000"/>
                  </a:solidFill>
                </a:rPr>
                <a:t>2 </a:t>
              </a:r>
              <a:r>
                <a:rPr lang="en-US" dirty="0" smtClean="0">
                  <a:solidFill>
                    <a:srgbClr val="C00000"/>
                  </a:solidFill>
                  <a:sym typeface="Symbol" panose="05050102010706020507" pitchFamily="18" charset="2"/>
                </a:rPr>
                <a:t></a:t>
              </a:r>
              <a:endParaRPr lang="en-US" dirty="0">
                <a:solidFill>
                  <a:srgbClr val="C00000"/>
                </a:solidFill>
              </a:endParaRPr>
            </a:p>
          </p:txBody>
        </p:sp>
        <p:cxnSp>
          <p:nvCxnSpPr>
            <p:cNvPr id="9" name="Straight Arrow Connector 8"/>
            <p:cNvCxnSpPr/>
            <p:nvPr/>
          </p:nvCxnSpPr>
          <p:spPr>
            <a:xfrm>
              <a:off x="2590800" y="1752600"/>
              <a:ext cx="673910" cy="0"/>
            </a:xfrm>
            <a:prstGeom prst="straightConnector1">
              <a:avLst/>
            </a:prstGeom>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50889" y="1742866"/>
              <a:ext cx="659155" cy="323165"/>
            </a:xfrm>
            <a:prstGeom prst="rect">
              <a:avLst/>
            </a:prstGeom>
            <a:noFill/>
          </p:spPr>
          <p:txBody>
            <a:bodyPr wrap="none" rtlCol="0">
              <a:spAutoFit/>
            </a:bodyPr>
            <a:lstStyle/>
            <a:p>
              <a:r>
                <a:rPr lang="en-US" sz="1500" dirty="0" smtClean="0"/>
                <a:t>WDLF</a:t>
              </a:r>
              <a:endParaRPr lang="en-US" sz="1500" dirty="0"/>
            </a:p>
          </p:txBody>
        </p:sp>
        <p:cxnSp>
          <p:nvCxnSpPr>
            <p:cNvPr id="11" name="Straight Arrow Connector 10"/>
            <p:cNvCxnSpPr/>
            <p:nvPr/>
          </p:nvCxnSpPr>
          <p:spPr>
            <a:xfrm>
              <a:off x="2209800" y="2078802"/>
              <a:ext cx="2590800" cy="0"/>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04250" y="2078802"/>
              <a:ext cx="542649" cy="323165"/>
            </a:xfrm>
            <a:prstGeom prst="rect">
              <a:avLst/>
            </a:prstGeom>
            <a:noFill/>
          </p:spPr>
          <p:txBody>
            <a:bodyPr wrap="none" rtlCol="0">
              <a:spAutoFit/>
            </a:bodyPr>
            <a:lstStyle/>
            <a:p>
              <a:r>
                <a:rPr lang="en-US" sz="1500" dirty="0" smtClean="0">
                  <a:solidFill>
                    <a:srgbClr val="C00000"/>
                  </a:solidFill>
                </a:rPr>
                <a:t>RGB</a:t>
              </a:r>
              <a:endParaRPr lang="en-US" sz="1500" dirty="0">
                <a:solidFill>
                  <a:srgbClr val="C00000"/>
                </a:solidFill>
              </a:endParaRPr>
            </a:p>
          </p:txBody>
        </p:sp>
        <p:cxnSp>
          <p:nvCxnSpPr>
            <p:cNvPr id="19" name="Straight Arrow Connector 18"/>
            <p:cNvCxnSpPr/>
            <p:nvPr/>
          </p:nvCxnSpPr>
          <p:spPr>
            <a:xfrm flipH="1" flipV="1">
              <a:off x="3450630" y="3250908"/>
              <a:ext cx="502750" cy="23899"/>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3049061">
              <a:off x="3844712" y="3131080"/>
              <a:ext cx="618118" cy="323165"/>
            </a:xfrm>
            <a:prstGeom prst="rect">
              <a:avLst/>
            </a:prstGeom>
            <a:noFill/>
            <a:ln>
              <a:noFill/>
            </a:ln>
          </p:spPr>
          <p:txBody>
            <a:bodyPr wrap="none" rtlCol="0">
              <a:spAutoFit/>
            </a:bodyPr>
            <a:lstStyle/>
            <a:p>
              <a:r>
                <a:rPr lang="en-US" sz="1500" dirty="0" smtClean="0">
                  <a:solidFill>
                    <a:srgbClr val="002060"/>
                  </a:solidFill>
                </a:rPr>
                <a:t>R-par</a:t>
              </a:r>
              <a:endParaRPr lang="en-US" sz="1500" dirty="0">
                <a:solidFill>
                  <a:srgbClr val="002060"/>
                </a:solidFill>
              </a:endParaRPr>
            </a:p>
          </p:txBody>
        </p:sp>
        <p:cxnSp>
          <p:nvCxnSpPr>
            <p:cNvPr id="24" name="Straight Arrow Connector 23"/>
            <p:cNvCxnSpPr/>
            <p:nvPr/>
          </p:nvCxnSpPr>
          <p:spPr>
            <a:xfrm flipH="1">
              <a:off x="2057400" y="3323272"/>
              <a:ext cx="1895980" cy="1840176"/>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058499" y="3375401"/>
            <a:ext cx="2629107" cy="1569660"/>
            <a:chOff x="6260766" y="3810000"/>
            <a:chExt cx="2629107" cy="1569660"/>
          </a:xfrm>
        </p:grpSpPr>
        <p:graphicFrame>
          <p:nvGraphicFramePr>
            <p:cNvPr id="34" name="Object 33"/>
            <p:cNvGraphicFramePr>
              <a:graphicFrameLocks noChangeAspect="1"/>
            </p:cNvGraphicFramePr>
            <p:nvPr>
              <p:extLst>
                <p:ext uri="{D42A27DB-BD31-4B8C-83A1-F6EECF244321}">
                  <p14:modId xmlns:p14="http://schemas.microsoft.com/office/powerpoint/2010/main" val="2735764068"/>
                </p:ext>
              </p:extLst>
            </p:nvPr>
          </p:nvGraphicFramePr>
          <p:xfrm>
            <a:off x="6375063" y="4573449"/>
            <a:ext cx="2452687" cy="414337"/>
          </p:xfrm>
          <a:graphic>
            <a:graphicData uri="http://schemas.openxmlformats.org/presentationml/2006/ole">
              <mc:AlternateContent xmlns:mc="http://schemas.openxmlformats.org/markup-compatibility/2006">
                <mc:Choice xmlns:v="urn:schemas-microsoft-com:vml" Requires="v">
                  <p:oleObj spid="_x0000_s278550" name="Equation" r:id="rId4" imgW="1460160" imgH="253800" progId="Equation.3">
                    <p:embed/>
                  </p:oleObj>
                </mc:Choice>
                <mc:Fallback>
                  <p:oleObj name="Equation" r:id="rId4" imgW="1460160" imgH="253800" progId="Equation.3">
                    <p:embed/>
                    <p:pic>
                      <p:nvPicPr>
                        <p:cNvPr id="34" name="Object 33"/>
                        <p:cNvPicPr>
                          <a:picLocks noChangeAspect="1" noChangeArrowheads="1"/>
                        </p:cNvPicPr>
                        <p:nvPr/>
                      </p:nvPicPr>
                      <p:blipFill>
                        <a:blip r:embed="rId5"/>
                        <a:srcRect/>
                        <a:stretch>
                          <a:fillRect/>
                        </a:stretch>
                      </p:blipFill>
                      <p:spPr bwMode="auto">
                        <a:xfrm>
                          <a:off x="6375063" y="4573449"/>
                          <a:ext cx="2452687" cy="414337"/>
                        </a:xfrm>
                        <a:prstGeom prst="rect">
                          <a:avLst/>
                        </a:prstGeom>
                        <a:noFill/>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03627973"/>
                </p:ext>
              </p:extLst>
            </p:nvPr>
          </p:nvGraphicFramePr>
          <p:xfrm>
            <a:off x="6375063" y="4223919"/>
            <a:ext cx="1622425" cy="393700"/>
          </p:xfrm>
          <a:graphic>
            <a:graphicData uri="http://schemas.openxmlformats.org/presentationml/2006/ole">
              <mc:AlternateContent xmlns:mc="http://schemas.openxmlformats.org/markup-compatibility/2006">
                <mc:Choice xmlns:v="urn:schemas-microsoft-com:vml" Requires="v">
                  <p:oleObj spid="_x0000_s278551" name="Equation" r:id="rId6" imgW="965160" imgH="241200" progId="Equation.3">
                    <p:embed/>
                  </p:oleObj>
                </mc:Choice>
                <mc:Fallback>
                  <p:oleObj name="Equation" r:id="rId6" imgW="965160" imgH="241200" progId="Equation.3">
                    <p:embed/>
                    <p:pic>
                      <p:nvPicPr>
                        <p:cNvPr id="35" name="Object 34"/>
                        <p:cNvPicPr>
                          <a:picLocks noChangeAspect="1" noChangeArrowheads="1"/>
                        </p:cNvPicPr>
                        <p:nvPr/>
                      </p:nvPicPr>
                      <p:blipFill>
                        <a:blip r:embed="rId7"/>
                        <a:srcRect/>
                        <a:stretch>
                          <a:fillRect/>
                        </a:stretch>
                      </p:blipFill>
                      <p:spPr bwMode="auto">
                        <a:xfrm>
                          <a:off x="6375063" y="4223919"/>
                          <a:ext cx="1622425" cy="393700"/>
                        </a:xfrm>
                        <a:prstGeom prst="rect">
                          <a:avLst/>
                        </a:prstGeom>
                        <a:noFill/>
                        <a:extLst/>
                      </p:spPr>
                    </p:pic>
                  </p:oleObj>
                </mc:Fallback>
              </mc:AlternateContent>
            </a:graphicData>
          </a:graphic>
        </p:graphicFrame>
        <p:sp>
          <p:nvSpPr>
            <p:cNvPr id="36" name="TextBox 35"/>
            <p:cNvSpPr txBox="1"/>
            <p:nvPr/>
          </p:nvSpPr>
          <p:spPr>
            <a:xfrm>
              <a:off x="6260766" y="3810000"/>
              <a:ext cx="2629107" cy="1569660"/>
            </a:xfrm>
            <a:prstGeom prst="rect">
              <a:avLst/>
            </a:prstGeom>
            <a:noFill/>
            <a:ln>
              <a:solidFill>
                <a:srgbClr val="B7C2B7"/>
              </a:solidFill>
            </a:ln>
            <a:effectLst>
              <a:outerShdw blurRad="50800" dist="38100" dir="2700000" algn="tl" rotWithShape="0">
                <a:prstClr val="black">
                  <a:alpha val="40000"/>
                </a:prstClr>
              </a:outerShdw>
            </a:effectLst>
          </p:spPr>
          <p:txBody>
            <a:bodyPr wrap="square" rtlCol="0">
              <a:spAutoFit/>
            </a:bodyPr>
            <a:lstStyle/>
            <a:p>
              <a:r>
                <a:rPr lang="en-US" sz="2000" u="sng" dirty="0" smtClean="0"/>
                <a:t>best fit</a:t>
              </a:r>
              <a:r>
                <a:rPr lang="en-US" sz="2000" dirty="0" smtClean="0"/>
                <a:t>:</a:t>
              </a:r>
            </a:p>
            <a:p>
              <a:endParaRPr lang="en-US" sz="2000" dirty="0" smtClean="0"/>
            </a:p>
            <a:p>
              <a:endParaRPr lang="en-US" sz="2000" dirty="0"/>
            </a:p>
            <a:p>
              <a:endParaRPr lang="en-US" sz="1600" dirty="0" smtClean="0"/>
            </a:p>
            <a:p>
              <a:r>
                <a:rPr lang="en-US" sz="2000" dirty="0" smtClean="0">
                  <a:latin typeface="Symbol" panose="05050102010706020507" pitchFamily="18" charset="2"/>
                </a:rPr>
                <a:t>c</a:t>
              </a:r>
              <a:r>
                <a:rPr lang="en-US" sz="2000" baseline="30000" dirty="0" smtClean="0"/>
                <a:t>2</a:t>
              </a:r>
              <a:r>
                <a:rPr lang="en-US" sz="2000" baseline="-25000" dirty="0" smtClean="0"/>
                <a:t>min</a:t>
              </a:r>
              <a:r>
                <a:rPr lang="en-US" sz="2000" dirty="0" smtClean="0"/>
                <a:t>/</a:t>
              </a:r>
              <a:r>
                <a:rPr lang="en-US" sz="2000" dirty="0" err="1" smtClean="0"/>
                <a:t>d.o.f</a:t>
              </a:r>
              <a:r>
                <a:rPr lang="en-US" sz="2000" dirty="0" smtClean="0"/>
                <a:t>. = 1.14</a:t>
              </a:r>
              <a:endParaRPr lang="en-US" sz="2000" dirty="0"/>
            </a:p>
          </p:txBody>
        </p:sp>
      </p:grpSp>
      <p:sp>
        <p:nvSpPr>
          <p:cNvPr id="40" name="TextBox 39"/>
          <p:cNvSpPr txBox="1"/>
          <p:nvPr/>
        </p:nvSpPr>
        <p:spPr>
          <a:xfrm>
            <a:off x="7037104" y="5265167"/>
            <a:ext cx="1639616" cy="369332"/>
          </a:xfrm>
          <a:prstGeom prst="rect">
            <a:avLst/>
          </a:prstGeom>
          <a:solidFill>
            <a:schemeClr val="accent1">
              <a:lumMod val="40000"/>
              <a:lumOff val="60000"/>
            </a:schemeClr>
          </a:solidFill>
        </p:spPr>
        <p:txBody>
          <a:bodyPr wrap="none" rtlCol="0">
            <a:spAutoFit/>
          </a:bodyPr>
          <a:lstStyle/>
          <a:p>
            <a:r>
              <a:rPr lang="en-US" dirty="0" smtClean="0">
                <a:solidFill>
                  <a:srgbClr val="002060"/>
                </a:solidFill>
              </a:rPr>
              <a:t>2-parameter fit</a:t>
            </a:r>
            <a:endParaRPr lang="en-US" dirty="0">
              <a:solidFill>
                <a:srgbClr val="002060"/>
              </a:solidFill>
            </a:endParaRPr>
          </a:p>
        </p:txBody>
      </p:sp>
      <p:sp>
        <p:nvSpPr>
          <p:cNvPr id="41"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Putting all together: ALPs</a:t>
            </a:r>
            <a:endParaRPr sz="2400" dirty="0">
              <a:effectLst>
                <a:outerShdw blurRad="38100" dist="38100" dir="2700000" algn="tl">
                  <a:srgbClr val="000000">
                    <a:alpha val="43137"/>
                  </a:srgbClr>
                </a:outerShdw>
              </a:effectLst>
            </a:endParaRPr>
          </a:p>
        </p:txBody>
      </p:sp>
      <p:sp>
        <p:nvSpPr>
          <p:cNvPr id="42" name="TextBox 41"/>
          <p:cNvSpPr txBox="1"/>
          <p:nvPr/>
        </p:nvSpPr>
        <p:spPr>
          <a:xfrm>
            <a:off x="1295400" y="1146261"/>
            <a:ext cx="5942346" cy="369332"/>
          </a:xfrm>
          <a:prstGeom prst="rect">
            <a:avLst/>
          </a:prstGeom>
          <a:noFill/>
        </p:spPr>
        <p:txBody>
          <a:bodyPr wrap="square" rtlCol="0">
            <a:spAutoFit/>
          </a:bodyPr>
          <a:lstStyle/>
          <a:p>
            <a:r>
              <a:rPr lang="en-US" dirty="0" smtClean="0">
                <a:solidFill>
                  <a:srgbClr val="C00000"/>
                </a:solidFill>
              </a:rPr>
              <a:t>ALPs</a:t>
            </a:r>
            <a:r>
              <a:rPr lang="en-US" dirty="0" smtClean="0"/>
              <a:t> </a:t>
            </a:r>
            <a:r>
              <a:rPr lang="en-US" dirty="0" smtClean="0">
                <a:solidFill>
                  <a:srgbClr val="214A8F"/>
                </a:solidFill>
              </a:rPr>
              <a:t>coupled to photons and electrons.</a:t>
            </a:r>
            <a:endParaRPr lang="en-US" dirty="0">
              <a:solidFill>
                <a:srgbClr val="214A8F"/>
              </a:solidFill>
            </a:endParaRPr>
          </a:p>
        </p:txBody>
      </p:sp>
      <p:sp>
        <p:nvSpPr>
          <p:cNvPr id="43" name="Rectangle 42"/>
          <p:cNvSpPr/>
          <p:nvPr/>
        </p:nvSpPr>
        <p:spPr>
          <a:xfrm>
            <a:off x="5415467" y="1738482"/>
            <a:ext cx="3404202" cy="923330"/>
          </a:xfrm>
          <a:prstGeom prst="rect">
            <a:avLst/>
          </a:prstGeom>
          <a:noFill/>
        </p:spPr>
        <p:txBody>
          <a:bodyPr wrap="none" lIns="91440" tIns="45720" rIns="91440" bIns="45720">
            <a:spAutoFit/>
          </a:bodyPr>
          <a:lstStyle/>
          <a:p>
            <a:pPr algn="ctr"/>
            <a:r>
              <a:rPr lang="en-US" sz="5400" b="0" cap="none" spc="0" dirty="0" smtClean="0">
                <a:ln w="0"/>
                <a:gradFill>
                  <a:gsLst>
                    <a:gs pos="21000">
                      <a:srgbClr val="53575C"/>
                    </a:gs>
                    <a:gs pos="88000">
                      <a:srgbClr val="C5C7CA"/>
                    </a:gs>
                  </a:gsLst>
                  <a:lin ang="5400000"/>
                </a:gradFill>
                <a:effectLst/>
              </a:rPr>
              <a:t>Preliminary</a:t>
            </a:r>
            <a:endParaRPr lang="en-U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405083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NS in CAS-A</a:t>
            </a:r>
            <a:endParaRPr sz="2400" dirty="0">
              <a:effectLst>
                <a:outerShdw blurRad="38100" dist="38100" dir="2700000" algn="tl">
                  <a:srgbClr val="000000">
                    <a:alpha val="43137"/>
                  </a:srgbClr>
                </a:outerShdw>
              </a:effectLst>
            </a:endParaRPr>
          </a:p>
        </p:txBody>
      </p:sp>
      <p:grpSp>
        <p:nvGrpSpPr>
          <p:cNvPr id="14" name="Group 13"/>
          <p:cNvGrpSpPr/>
          <p:nvPr/>
        </p:nvGrpSpPr>
        <p:grpSpPr>
          <a:xfrm>
            <a:off x="685800" y="2484702"/>
            <a:ext cx="4648199" cy="3734627"/>
            <a:chOff x="838200" y="2133600"/>
            <a:chExt cx="4911925" cy="3880421"/>
          </a:xfrm>
        </p:grpSpPr>
        <p:pic>
          <p:nvPicPr>
            <p:cNvPr id="2" name="Picture 1"/>
            <p:cNvPicPr>
              <a:picLocks noChangeAspect="1"/>
            </p:cNvPicPr>
            <p:nvPr/>
          </p:nvPicPr>
          <p:blipFill>
            <a:blip r:embed="rId2"/>
            <a:stretch>
              <a:fillRect/>
            </a:stretch>
          </p:blipFill>
          <p:spPr>
            <a:xfrm>
              <a:off x="838200" y="2133600"/>
              <a:ext cx="4911925" cy="3880421"/>
            </a:xfrm>
            <a:prstGeom prst="rect">
              <a:avLst/>
            </a:prstGeom>
          </p:spPr>
        </p:pic>
        <p:cxnSp>
          <p:nvCxnSpPr>
            <p:cNvPr id="4" name="Straight Connector 3"/>
            <p:cNvCxnSpPr/>
            <p:nvPr/>
          </p:nvCxnSpPr>
          <p:spPr>
            <a:xfrm>
              <a:off x="4003943" y="306995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354279" y="2751321"/>
              <a:ext cx="79374" cy="152400"/>
              <a:chOff x="5041900" y="5546725"/>
              <a:chExt cx="79374" cy="152400"/>
            </a:xfrm>
          </p:grpSpPr>
          <p:sp>
            <p:nvSpPr>
              <p:cNvPr id="6" name="Oval 5"/>
              <p:cNvSpPr/>
              <p:nvPr/>
            </p:nvSpPr>
            <p:spPr>
              <a:xfrm>
                <a:off x="5059680" y="559784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086350" y="5546725"/>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41900" y="5546725"/>
                <a:ext cx="7619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5075" y="5699125"/>
                <a:ext cx="7619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572000" y="2895600"/>
              <a:ext cx="1019422" cy="351771"/>
            </a:xfrm>
            <a:prstGeom prst="rect">
              <a:avLst/>
            </a:prstGeom>
            <a:noFill/>
          </p:spPr>
          <p:txBody>
            <a:bodyPr wrap="none" rtlCol="0">
              <a:spAutoFit/>
            </a:bodyPr>
            <a:lstStyle/>
            <a:p>
              <a:r>
                <a:rPr lang="en-US" sz="1600" dirty="0" smtClean="0"/>
                <a:t>expected</a:t>
              </a:r>
              <a:endParaRPr lang="en-US" sz="1600" dirty="0"/>
            </a:p>
          </p:txBody>
        </p:sp>
        <p:sp>
          <p:nvSpPr>
            <p:cNvPr id="11" name="TextBox 10"/>
            <p:cNvSpPr txBox="1"/>
            <p:nvPr/>
          </p:nvSpPr>
          <p:spPr>
            <a:xfrm>
              <a:off x="4572988" y="2645405"/>
              <a:ext cx="1041104" cy="351771"/>
            </a:xfrm>
            <a:prstGeom prst="rect">
              <a:avLst/>
            </a:prstGeom>
            <a:noFill/>
          </p:spPr>
          <p:txBody>
            <a:bodyPr wrap="none" rtlCol="0">
              <a:spAutoFit/>
            </a:bodyPr>
            <a:lstStyle/>
            <a:p>
              <a:r>
                <a:rPr lang="en-US" sz="1600" dirty="0" smtClean="0">
                  <a:solidFill>
                    <a:srgbClr val="FF0000"/>
                  </a:solidFill>
                </a:rPr>
                <a:t>observed</a:t>
              </a:r>
              <a:endParaRPr lang="en-US" sz="1600" dirty="0">
                <a:solidFill>
                  <a:srgbClr val="FF0000"/>
                </a:solidFill>
              </a:endParaRPr>
            </a:p>
          </p:txBody>
        </p:sp>
      </p:grpSp>
      <p:sp>
        <p:nvSpPr>
          <p:cNvPr id="13" name="Rectangle 12"/>
          <p:cNvSpPr/>
          <p:nvPr/>
        </p:nvSpPr>
        <p:spPr>
          <a:xfrm>
            <a:off x="1633250" y="6290846"/>
            <a:ext cx="2590800" cy="338554"/>
          </a:xfrm>
          <a:prstGeom prst="rect">
            <a:avLst/>
          </a:prstGeom>
        </p:spPr>
        <p:txBody>
          <a:bodyPr wrap="square">
            <a:spAutoFit/>
          </a:bodyPr>
          <a:lstStyle/>
          <a:p>
            <a:r>
              <a:rPr lang="en-US" sz="1600" dirty="0" err="1" smtClean="0">
                <a:solidFill>
                  <a:srgbClr val="FF0000"/>
                </a:solidFill>
              </a:rPr>
              <a:t>Leinson</a:t>
            </a:r>
            <a:r>
              <a:rPr lang="en-US" sz="1600" dirty="0" smtClean="0">
                <a:solidFill>
                  <a:srgbClr val="FF0000"/>
                </a:solidFill>
              </a:rPr>
              <a:t>, </a:t>
            </a:r>
            <a:r>
              <a:rPr lang="en-US" sz="1600" dirty="0">
                <a:solidFill>
                  <a:srgbClr val="FF0000"/>
                </a:solidFill>
              </a:rPr>
              <a:t>JCAP 1408 (2014</a:t>
            </a:r>
            <a:r>
              <a:rPr lang="en-US" sz="1600" dirty="0" smtClean="0">
                <a:solidFill>
                  <a:srgbClr val="FF0000"/>
                </a:solidFill>
              </a:rPr>
              <a:t>)</a:t>
            </a:r>
            <a:endParaRPr lang="en-US" sz="1600" dirty="0">
              <a:solidFill>
                <a:srgbClr val="FF0000"/>
              </a:solidFill>
            </a:endParaRPr>
          </a:p>
        </p:txBody>
      </p:sp>
      <p:sp>
        <p:nvSpPr>
          <p:cNvPr id="16" name="TextBox 15"/>
          <p:cNvSpPr txBox="1"/>
          <p:nvPr/>
        </p:nvSpPr>
        <p:spPr>
          <a:xfrm>
            <a:off x="838200" y="1030710"/>
            <a:ext cx="8077200" cy="1477328"/>
          </a:xfrm>
          <a:prstGeom prst="rect">
            <a:avLst/>
          </a:prstGeom>
          <a:noFill/>
        </p:spPr>
        <p:txBody>
          <a:bodyPr wrap="square" rtlCol="0">
            <a:spAutoFit/>
          </a:bodyPr>
          <a:lstStyle/>
          <a:p>
            <a:pPr lvl="0" algn="just"/>
            <a:r>
              <a:rPr lang="en-US" dirty="0">
                <a:solidFill>
                  <a:prstClr val="black"/>
                </a:solidFill>
              </a:rPr>
              <a:t>Measured surface temperature over 10 years of the NS in </a:t>
            </a:r>
            <a:r>
              <a:rPr lang="en-US" dirty="0" err="1">
                <a:solidFill>
                  <a:prstClr val="black"/>
                </a:solidFill>
              </a:rPr>
              <a:t>Cas</a:t>
            </a:r>
            <a:r>
              <a:rPr lang="en-US" dirty="0">
                <a:solidFill>
                  <a:prstClr val="black"/>
                </a:solidFill>
              </a:rPr>
              <a:t> </a:t>
            </a:r>
            <a:r>
              <a:rPr lang="en-US" dirty="0" smtClean="0">
                <a:solidFill>
                  <a:prstClr val="black"/>
                </a:solidFill>
              </a:rPr>
              <a:t>A reveals </a:t>
            </a:r>
            <a:r>
              <a:rPr lang="en-US" dirty="0">
                <a:solidFill>
                  <a:prstClr val="black"/>
                </a:solidFill>
              </a:rPr>
              <a:t>unusually fast cooling rate. </a:t>
            </a:r>
            <a:endParaRPr lang="en-US" dirty="0" smtClean="0">
              <a:solidFill>
                <a:prstClr val="black"/>
              </a:solidFill>
            </a:endParaRPr>
          </a:p>
          <a:p>
            <a:pPr lvl="0" algn="just"/>
            <a:endParaRPr lang="en-US" dirty="0">
              <a:solidFill>
                <a:prstClr val="black"/>
              </a:solidFill>
            </a:endParaRPr>
          </a:p>
          <a:p>
            <a:pPr lvl="0" algn="just"/>
            <a:r>
              <a:rPr lang="en-US" dirty="0" smtClean="0">
                <a:solidFill>
                  <a:prstClr val="black"/>
                </a:solidFill>
              </a:rPr>
              <a:t>The thermal energy losses are approximately twice more efficient than it can be explained by the neutrino emission. </a:t>
            </a:r>
            <a:r>
              <a:rPr lang="en-US" sz="1400" dirty="0">
                <a:solidFill>
                  <a:srgbClr val="FF0000"/>
                </a:solidFill>
              </a:rPr>
              <a:t>[</a:t>
            </a:r>
            <a:r>
              <a:rPr lang="en-US" sz="1400" dirty="0" err="1">
                <a:solidFill>
                  <a:srgbClr val="FF0000"/>
                </a:solidFill>
              </a:rPr>
              <a:t>Shternin</a:t>
            </a:r>
            <a:r>
              <a:rPr lang="en-US" sz="1400" dirty="0">
                <a:solidFill>
                  <a:srgbClr val="FF0000"/>
                </a:solidFill>
              </a:rPr>
              <a:t> et. al., Mon. Not. R. Astron. Soc. 412 (2011</a:t>
            </a:r>
            <a:r>
              <a:rPr lang="en-US" sz="1400" dirty="0" smtClean="0">
                <a:solidFill>
                  <a:srgbClr val="FF0000"/>
                </a:solidFill>
              </a:rPr>
              <a:t>)]</a:t>
            </a:r>
            <a:endParaRPr lang="en-US" sz="1400" dirty="0">
              <a:solidFill>
                <a:srgbClr val="FF0000"/>
              </a:solidFill>
            </a:endParaRPr>
          </a:p>
        </p:txBody>
      </p:sp>
      <mc:AlternateContent xmlns:mc="http://schemas.openxmlformats.org/markup-compatibility/2006" xmlns:a14="http://schemas.microsoft.com/office/drawing/2010/main">
        <mc:Choice Requires="a14">
          <p:sp>
            <p:nvSpPr>
              <p:cNvPr id="17" name="TextBox 16"/>
              <p:cNvSpPr txBox="1"/>
              <p:nvPr/>
            </p:nvSpPr>
            <p:spPr>
              <a:xfrm>
                <a:off x="1447800" y="5029200"/>
                <a:ext cx="137993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ea typeface="Cambria Math" panose="02040503050406030204" pitchFamily="18" charset="0"/>
                            </a:rPr>
                          </m:ctrlPr>
                        </m:sSupPr>
                        <m:e>
                          <m:r>
                            <m:rPr>
                              <m:sty m:val="p"/>
                            </m:rPr>
                            <a:rPr lang="en-US" sz="2000" i="0">
                              <a:latin typeface="Cambria Math" panose="02040503050406030204" pitchFamily="18" charset="0"/>
                              <a:ea typeface="Cambria Math" panose="02040503050406030204" pitchFamily="18" charset="0"/>
                            </a:rPr>
                            <m:t>χ</m:t>
                          </m:r>
                        </m:e>
                        <m:sup>
                          <m:r>
                            <a:rPr lang="en-US" sz="2000" b="0" i="0"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𝑑𝑜𝑓</m:t>
                      </m:r>
                      <m:r>
                        <a:rPr lang="en-US" sz="2000" i="1" smtClean="0">
                          <a:latin typeface="Cambria Math" panose="02040503050406030204" pitchFamily="18" charset="0"/>
                        </a:rPr>
                        <m:t>=</m:t>
                      </m:r>
                      <m:r>
                        <a:rPr lang="en-US" sz="2000" b="0" i="1" smtClean="0">
                          <a:latin typeface="Cambria Math" panose="02040503050406030204" pitchFamily="18" charset="0"/>
                        </a:rPr>
                        <m:t>4</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447800" y="5029200"/>
                <a:ext cx="1379930" cy="307777"/>
              </a:xfrm>
              <a:prstGeom prst="rect">
                <a:avLst/>
              </a:prstGeom>
              <a:blipFill>
                <a:blip r:embed="rId3"/>
                <a:stretch>
                  <a:fillRect l="-2655" r="-2212" b="-36000"/>
                </a:stretch>
              </a:blipFill>
            </p:spPr>
            <p:txBody>
              <a:bodyPr/>
              <a:lstStyle/>
              <a:p>
                <a:r>
                  <a:rPr lang="en-US">
                    <a:noFill/>
                  </a:rPr>
                  <a:t> </a:t>
                </a:r>
              </a:p>
            </p:txBody>
          </p:sp>
        </mc:Fallback>
      </mc:AlternateContent>
    </p:spTree>
    <p:extLst>
      <p:ext uri="{BB962C8B-B14F-4D97-AF65-F5344CB8AC3E}">
        <p14:creationId xmlns:p14="http://schemas.microsoft.com/office/powerpoint/2010/main" val="4195038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533400" y="189000"/>
            <a:ext cx="79248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NS in CAS-A</a:t>
            </a:r>
            <a:endParaRPr sz="2400" dirty="0">
              <a:effectLst>
                <a:outerShdw blurRad="38100" dist="38100" dir="2700000" algn="tl">
                  <a:srgbClr val="000000">
                    <a:alpha val="43137"/>
                  </a:srgbClr>
                </a:outerShdw>
              </a:effectLst>
            </a:endParaRPr>
          </a:p>
        </p:txBody>
      </p:sp>
      <p:grpSp>
        <p:nvGrpSpPr>
          <p:cNvPr id="14" name="Group 13"/>
          <p:cNvGrpSpPr/>
          <p:nvPr/>
        </p:nvGrpSpPr>
        <p:grpSpPr>
          <a:xfrm>
            <a:off x="685800" y="2484702"/>
            <a:ext cx="4648199" cy="3734627"/>
            <a:chOff x="838200" y="2133600"/>
            <a:chExt cx="4911925" cy="3880421"/>
          </a:xfrm>
        </p:grpSpPr>
        <p:pic>
          <p:nvPicPr>
            <p:cNvPr id="2" name="Picture 1"/>
            <p:cNvPicPr>
              <a:picLocks noChangeAspect="1"/>
            </p:cNvPicPr>
            <p:nvPr/>
          </p:nvPicPr>
          <p:blipFill>
            <a:blip r:embed="rId2"/>
            <a:stretch>
              <a:fillRect/>
            </a:stretch>
          </p:blipFill>
          <p:spPr>
            <a:xfrm>
              <a:off x="838200" y="2133600"/>
              <a:ext cx="4911925" cy="3880421"/>
            </a:xfrm>
            <a:prstGeom prst="rect">
              <a:avLst/>
            </a:prstGeom>
          </p:spPr>
        </p:pic>
        <p:cxnSp>
          <p:nvCxnSpPr>
            <p:cNvPr id="4" name="Straight Connector 3"/>
            <p:cNvCxnSpPr/>
            <p:nvPr/>
          </p:nvCxnSpPr>
          <p:spPr>
            <a:xfrm>
              <a:off x="4003943" y="306995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354279" y="2751321"/>
              <a:ext cx="79374" cy="152400"/>
              <a:chOff x="5041900" y="5546725"/>
              <a:chExt cx="79374" cy="152400"/>
            </a:xfrm>
          </p:grpSpPr>
          <p:sp>
            <p:nvSpPr>
              <p:cNvPr id="6" name="Oval 5"/>
              <p:cNvSpPr/>
              <p:nvPr/>
            </p:nvSpPr>
            <p:spPr>
              <a:xfrm>
                <a:off x="5059680" y="559784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086350" y="5546725"/>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41900" y="5546725"/>
                <a:ext cx="7619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5075" y="5699125"/>
                <a:ext cx="7619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572000" y="2895600"/>
              <a:ext cx="1019422" cy="351771"/>
            </a:xfrm>
            <a:prstGeom prst="rect">
              <a:avLst/>
            </a:prstGeom>
            <a:noFill/>
          </p:spPr>
          <p:txBody>
            <a:bodyPr wrap="none" rtlCol="0">
              <a:spAutoFit/>
            </a:bodyPr>
            <a:lstStyle/>
            <a:p>
              <a:r>
                <a:rPr lang="en-US" sz="1600" dirty="0" smtClean="0"/>
                <a:t>expected</a:t>
              </a:r>
              <a:endParaRPr lang="en-US" sz="1600" dirty="0"/>
            </a:p>
          </p:txBody>
        </p:sp>
        <p:sp>
          <p:nvSpPr>
            <p:cNvPr id="11" name="TextBox 10"/>
            <p:cNvSpPr txBox="1"/>
            <p:nvPr/>
          </p:nvSpPr>
          <p:spPr>
            <a:xfrm>
              <a:off x="4572988" y="2645405"/>
              <a:ext cx="1041104" cy="351771"/>
            </a:xfrm>
            <a:prstGeom prst="rect">
              <a:avLst/>
            </a:prstGeom>
            <a:noFill/>
          </p:spPr>
          <p:txBody>
            <a:bodyPr wrap="none" rtlCol="0">
              <a:spAutoFit/>
            </a:bodyPr>
            <a:lstStyle/>
            <a:p>
              <a:r>
                <a:rPr lang="en-US" sz="1600" dirty="0" smtClean="0">
                  <a:solidFill>
                    <a:srgbClr val="FF0000"/>
                  </a:solidFill>
                </a:rPr>
                <a:t>observed</a:t>
              </a:r>
              <a:endParaRPr lang="en-US" sz="1600" dirty="0">
                <a:solidFill>
                  <a:srgbClr val="FF0000"/>
                </a:solidFill>
              </a:endParaRPr>
            </a:p>
          </p:txBody>
        </p:sp>
      </p:grpSp>
      <p:sp>
        <p:nvSpPr>
          <p:cNvPr id="12" name="Rectangle 11"/>
          <p:cNvSpPr/>
          <p:nvPr/>
        </p:nvSpPr>
        <p:spPr>
          <a:xfrm>
            <a:off x="5656786" y="2971800"/>
            <a:ext cx="3210542" cy="2523768"/>
          </a:xfrm>
          <a:prstGeom prst="rect">
            <a:avLst/>
          </a:prstGeom>
        </p:spPr>
        <p:txBody>
          <a:bodyPr wrap="square">
            <a:spAutoFit/>
          </a:bodyPr>
          <a:lstStyle/>
          <a:p>
            <a:pPr algn="just"/>
            <a:r>
              <a:rPr lang="en-US" dirty="0" smtClean="0"/>
              <a:t>The observations could also be explained by an ALP coupled to nucleons </a:t>
            </a:r>
            <a:r>
              <a:rPr lang="en-US" sz="1400" dirty="0" smtClean="0">
                <a:solidFill>
                  <a:srgbClr val="FF0000"/>
                </a:solidFill>
              </a:rPr>
              <a:t>[</a:t>
            </a:r>
            <a:r>
              <a:rPr lang="en-US" sz="1400" dirty="0" err="1" smtClean="0">
                <a:solidFill>
                  <a:srgbClr val="FF0000"/>
                </a:solidFill>
              </a:rPr>
              <a:t>Leinson</a:t>
            </a:r>
            <a:r>
              <a:rPr lang="en-US" sz="1400" dirty="0">
                <a:solidFill>
                  <a:srgbClr val="FF0000"/>
                </a:solidFill>
              </a:rPr>
              <a:t>, JCAP 1408 (2014</a:t>
            </a:r>
            <a:r>
              <a:rPr lang="en-US" sz="1400" dirty="0" smtClean="0">
                <a:solidFill>
                  <a:srgbClr val="FF0000"/>
                </a:solidFill>
              </a:rPr>
              <a:t>)]</a:t>
            </a:r>
            <a:r>
              <a:rPr lang="en-US" sz="1400" dirty="0">
                <a:solidFill>
                  <a:srgbClr val="FF0000"/>
                </a:solidFill>
              </a:rPr>
              <a:t> </a:t>
            </a:r>
            <a:r>
              <a:rPr lang="en-US" dirty="0" smtClean="0"/>
              <a:t>but the effect </a:t>
            </a:r>
            <a:r>
              <a:rPr lang="en-US" dirty="0"/>
              <a:t>could have a </a:t>
            </a:r>
            <a:r>
              <a:rPr lang="en-US" dirty="0" smtClean="0"/>
              <a:t>different </a:t>
            </a:r>
            <a:r>
              <a:rPr lang="en-US" dirty="0"/>
              <a:t>origin, for example as a phase transition of </a:t>
            </a:r>
            <a:r>
              <a:rPr lang="en-US" dirty="0" smtClean="0"/>
              <a:t>the neutron </a:t>
            </a:r>
            <a:r>
              <a:rPr lang="en-US" dirty="0"/>
              <a:t>condensate into a multicomponent state </a:t>
            </a:r>
            <a:r>
              <a:rPr lang="nn-NO" dirty="0" smtClean="0"/>
              <a:t> </a:t>
            </a:r>
            <a:r>
              <a:rPr lang="nn-NO" sz="1400" dirty="0" smtClean="0">
                <a:solidFill>
                  <a:srgbClr val="FF0000"/>
                </a:solidFill>
              </a:rPr>
              <a:t>[Leinson</a:t>
            </a:r>
            <a:r>
              <a:rPr lang="nn-NO" sz="1400" dirty="0">
                <a:solidFill>
                  <a:srgbClr val="FF0000"/>
                </a:solidFill>
              </a:rPr>
              <a:t>, Phys. Lett. B 741, </a:t>
            </a:r>
            <a:r>
              <a:rPr lang="nn-NO" sz="1400" dirty="0" smtClean="0">
                <a:solidFill>
                  <a:srgbClr val="FF0000"/>
                </a:solidFill>
              </a:rPr>
              <a:t>(2015)]</a:t>
            </a:r>
            <a:endParaRPr lang="en-US" sz="1400" dirty="0">
              <a:solidFill>
                <a:srgbClr val="FF0000"/>
              </a:solidFill>
            </a:endParaRPr>
          </a:p>
        </p:txBody>
      </p:sp>
      <p:sp>
        <p:nvSpPr>
          <p:cNvPr id="13" name="Rectangle 12"/>
          <p:cNvSpPr/>
          <p:nvPr/>
        </p:nvSpPr>
        <p:spPr>
          <a:xfrm>
            <a:off x="1633250" y="6290846"/>
            <a:ext cx="2590800" cy="338554"/>
          </a:xfrm>
          <a:prstGeom prst="rect">
            <a:avLst/>
          </a:prstGeom>
        </p:spPr>
        <p:txBody>
          <a:bodyPr wrap="square">
            <a:spAutoFit/>
          </a:bodyPr>
          <a:lstStyle/>
          <a:p>
            <a:r>
              <a:rPr lang="en-US" sz="1600" dirty="0" err="1" smtClean="0">
                <a:solidFill>
                  <a:srgbClr val="FF0000"/>
                </a:solidFill>
              </a:rPr>
              <a:t>Leinson</a:t>
            </a:r>
            <a:r>
              <a:rPr lang="en-US" sz="1600" dirty="0" smtClean="0">
                <a:solidFill>
                  <a:srgbClr val="FF0000"/>
                </a:solidFill>
              </a:rPr>
              <a:t>, </a:t>
            </a:r>
            <a:r>
              <a:rPr lang="en-US" sz="1600" dirty="0">
                <a:solidFill>
                  <a:srgbClr val="FF0000"/>
                </a:solidFill>
              </a:rPr>
              <a:t>JCAP 1408 (2014</a:t>
            </a:r>
            <a:r>
              <a:rPr lang="en-US" sz="1600" dirty="0" smtClean="0">
                <a:solidFill>
                  <a:srgbClr val="FF0000"/>
                </a:solidFill>
              </a:rPr>
              <a:t>)</a:t>
            </a:r>
            <a:endParaRPr lang="en-US" sz="1600" dirty="0">
              <a:solidFill>
                <a:srgbClr val="FF0000"/>
              </a:solidFill>
            </a:endParaRPr>
          </a:p>
        </p:txBody>
      </p:sp>
      <p:sp>
        <p:nvSpPr>
          <p:cNvPr id="16" name="TextBox 15"/>
          <p:cNvSpPr txBox="1"/>
          <p:nvPr/>
        </p:nvSpPr>
        <p:spPr>
          <a:xfrm>
            <a:off x="838200" y="1030710"/>
            <a:ext cx="8077200" cy="1477328"/>
          </a:xfrm>
          <a:prstGeom prst="rect">
            <a:avLst/>
          </a:prstGeom>
          <a:noFill/>
        </p:spPr>
        <p:txBody>
          <a:bodyPr wrap="square" rtlCol="0">
            <a:spAutoFit/>
          </a:bodyPr>
          <a:lstStyle/>
          <a:p>
            <a:pPr lvl="0" algn="just"/>
            <a:r>
              <a:rPr lang="en-US" dirty="0">
                <a:solidFill>
                  <a:prstClr val="black"/>
                </a:solidFill>
              </a:rPr>
              <a:t>Measured surface temperature over 10 years of the NS in </a:t>
            </a:r>
            <a:r>
              <a:rPr lang="en-US" dirty="0" err="1">
                <a:solidFill>
                  <a:prstClr val="black"/>
                </a:solidFill>
              </a:rPr>
              <a:t>Cas</a:t>
            </a:r>
            <a:r>
              <a:rPr lang="en-US" dirty="0">
                <a:solidFill>
                  <a:prstClr val="black"/>
                </a:solidFill>
              </a:rPr>
              <a:t> </a:t>
            </a:r>
            <a:r>
              <a:rPr lang="en-US" dirty="0" smtClean="0">
                <a:solidFill>
                  <a:prstClr val="black"/>
                </a:solidFill>
              </a:rPr>
              <a:t>A reveals </a:t>
            </a:r>
            <a:r>
              <a:rPr lang="en-US" dirty="0">
                <a:solidFill>
                  <a:prstClr val="black"/>
                </a:solidFill>
              </a:rPr>
              <a:t>unusually fast cooling rate. </a:t>
            </a:r>
            <a:endParaRPr lang="en-US" dirty="0" smtClean="0">
              <a:solidFill>
                <a:prstClr val="black"/>
              </a:solidFill>
            </a:endParaRPr>
          </a:p>
          <a:p>
            <a:pPr lvl="0" algn="just"/>
            <a:endParaRPr lang="en-US" dirty="0">
              <a:solidFill>
                <a:prstClr val="black"/>
              </a:solidFill>
            </a:endParaRPr>
          </a:p>
          <a:p>
            <a:pPr lvl="0" algn="just"/>
            <a:r>
              <a:rPr lang="en-US" dirty="0" smtClean="0">
                <a:solidFill>
                  <a:prstClr val="black"/>
                </a:solidFill>
              </a:rPr>
              <a:t>The thermal energy losses are approximately twice more efficient than it can be explained by the neutrino emission. </a:t>
            </a:r>
            <a:r>
              <a:rPr lang="en-US" sz="1400" dirty="0">
                <a:solidFill>
                  <a:srgbClr val="FF0000"/>
                </a:solidFill>
              </a:rPr>
              <a:t>[</a:t>
            </a:r>
            <a:r>
              <a:rPr lang="en-US" sz="1400" dirty="0" err="1">
                <a:solidFill>
                  <a:srgbClr val="FF0000"/>
                </a:solidFill>
              </a:rPr>
              <a:t>Shternin</a:t>
            </a:r>
            <a:r>
              <a:rPr lang="en-US" sz="1400" dirty="0">
                <a:solidFill>
                  <a:srgbClr val="FF0000"/>
                </a:solidFill>
              </a:rPr>
              <a:t> et. al., Mon. Not. R. Astron. Soc. 412 (2011</a:t>
            </a:r>
            <a:r>
              <a:rPr lang="en-US" sz="1400" dirty="0" smtClean="0">
                <a:solidFill>
                  <a:srgbClr val="FF0000"/>
                </a:solidFill>
              </a:rPr>
              <a:t>)]</a:t>
            </a:r>
            <a:endParaRPr lang="en-US" sz="1400" dirty="0">
              <a:solidFill>
                <a:srgbClr val="FF0000"/>
              </a:solidFill>
            </a:endParaRPr>
          </a:p>
        </p:txBody>
      </p:sp>
      <mc:AlternateContent xmlns:mc="http://schemas.openxmlformats.org/markup-compatibility/2006" xmlns:a14="http://schemas.microsoft.com/office/drawing/2010/main">
        <mc:Choice Requires="a14">
          <p:sp>
            <p:nvSpPr>
              <p:cNvPr id="19" name="TextBox 18"/>
              <p:cNvSpPr txBox="1"/>
              <p:nvPr/>
            </p:nvSpPr>
            <p:spPr>
              <a:xfrm>
                <a:off x="1447800" y="5029200"/>
                <a:ext cx="137993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ea typeface="Cambria Math" panose="02040503050406030204" pitchFamily="18" charset="0"/>
                            </a:rPr>
                          </m:ctrlPr>
                        </m:sSupPr>
                        <m:e>
                          <m:r>
                            <m:rPr>
                              <m:sty m:val="p"/>
                            </m:rPr>
                            <a:rPr lang="en-US" sz="2000" i="0">
                              <a:latin typeface="Cambria Math" panose="02040503050406030204" pitchFamily="18" charset="0"/>
                              <a:ea typeface="Cambria Math" panose="02040503050406030204" pitchFamily="18" charset="0"/>
                            </a:rPr>
                            <m:t>χ</m:t>
                          </m:r>
                        </m:e>
                        <m:sup>
                          <m:r>
                            <a:rPr lang="en-US" sz="2000" b="0" i="0"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𝑑𝑜𝑓</m:t>
                      </m:r>
                      <m:r>
                        <a:rPr lang="en-US" sz="2000" i="1" smtClean="0">
                          <a:latin typeface="Cambria Math" panose="02040503050406030204" pitchFamily="18" charset="0"/>
                        </a:rPr>
                        <m:t>=</m:t>
                      </m:r>
                      <m:r>
                        <a:rPr lang="en-US" sz="2000" b="0" i="1" smtClean="0">
                          <a:latin typeface="Cambria Math" panose="02040503050406030204" pitchFamily="18" charset="0"/>
                        </a:rPr>
                        <m:t>4</m:t>
                      </m:r>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447800" y="5029200"/>
                <a:ext cx="1379930" cy="307777"/>
              </a:xfrm>
              <a:prstGeom prst="rect">
                <a:avLst/>
              </a:prstGeom>
              <a:blipFill>
                <a:blip r:embed="rId3"/>
                <a:stretch>
                  <a:fillRect l="-2655" r="-2212" b="-36000"/>
                </a:stretch>
              </a:blipFill>
            </p:spPr>
            <p:txBody>
              <a:bodyPr/>
              <a:lstStyle/>
              <a:p>
                <a:r>
                  <a:rPr lang="en-US">
                    <a:noFill/>
                  </a:rPr>
                  <a:t> </a:t>
                </a:r>
              </a:p>
            </p:txBody>
          </p:sp>
        </mc:Fallback>
      </mc:AlternateContent>
    </p:spTree>
    <p:extLst>
      <p:ext uri="{BB962C8B-B14F-4D97-AF65-F5344CB8AC3E}">
        <p14:creationId xmlns:p14="http://schemas.microsoft.com/office/powerpoint/2010/main" val="2458481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1371600" y="189000"/>
            <a:ext cx="63246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Anomaly in the cooling of NS</a:t>
            </a:r>
            <a:endParaRPr sz="2000" dirty="0">
              <a:effectLst>
                <a:outerShdw blurRad="38100" dist="38100" dir="2700000" algn="tl">
                  <a:srgbClr val="000000">
                    <a:alpha val="43137"/>
                  </a:srgbClr>
                </a:outerShdw>
              </a:effectLst>
            </a:endParaRPr>
          </a:p>
        </p:txBody>
      </p:sp>
      <p:pic>
        <p:nvPicPr>
          <p:cNvPr id="145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41" y="1939900"/>
            <a:ext cx="3762375" cy="361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3179641" y="4303264"/>
            <a:ext cx="381000" cy="22760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140401" y="4463374"/>
            <a:ext cx="1590058" cy="50217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52269760"/>
              </p:ext>
            </p:extLst>
          </p:nvPr>
        </p:nvGraphicFramePr>
        <p:xfrm>
          <a:off x="2290170" y="4560848"/>
          <a:ext cx="1327150" cy="322262"/>
        </p:xfrm>
        <a:graphic>
          <a:graphicData uri="http://schemas.openxmlformats.org/presentationml/2006/ole">
            <mc:AlternateContent xmlns:mc="http://schemas.openxmlformats.org/markup-compatibility/2006">
              <mc:Choice xmlns:v="urn:schemas-microsoft-com:vml" Requires="v">
                <p:oleObj spid="_x0000_s265325" name="Equation" r:id="rId4" imgW="965160" imgH="241200" progId="Equation.3">
                  <p:embed/>
                </p:oleObj>
              </mc:Choice>
              <mc:Fallback>
                <p:oleObj name="Equation" r:id="rId4" imgW="965160" imgH="241200" progId="Equation.3">
                  <p:embed/>
                  <p:pic>
                    <p:nvPicPr>
                      <p:cNvPr id="0" name=""/>
                      <p:cNvPicPr>
                        <a:picLocks noChangeAspect="1" noChangeArrowheads="1"/>
                      </p:cNvPicPr>
                      <p:nvPr/>
                    </p:nvPicPr>
                    <p:blipFill>
                      <a:blip r:embed="rId5"/>
                      <a:srcRect/>
                      <a:stretch>
                        <a:fillRect/>
                      </a:stretch>
                    </p:blipFill>
                    <p:spPr bwMode="auto">
                      <a:xfrm>
                        <a:off x="2290170" y="4560848"/>
                        <a:ext cx="1327150" cy="322262"/>
                      </a:xfrm>
                      <a:prstGeom prst="rect">
                        <a:avLst/>
                      </a:prstGeom>
                      <a:noFill/>
                      <a:extLst/>
                    </p:spPr>
                  </p:pic>
                </p:oleObj>
              </mc:Fallback>
            </mc:AlternateContent>
          </a:graphicData>
        </a:graphic>
      </p:graphicFrame>
      <p:sp>
        <p:nvSpPr>
          <p:cNvPr id="11" name="Rectangle 10"/>
          <p:cNvSpPr/>
          <p:nvPr/>
        </p:nvSpPr>
        <p:spPr>
          <a:xfrm>
            <a:off x="1143000" y="5557569"/>
            <a:ext cx="2743200" cy="338554"/>
          </a:xfrm>
          <a:prstGeom prst="rect">
            <a:avLst/>
          </a:prstGeom>
        </p:spPr>
        <p:txBody>
          <a:bodyPr wrap="square">
            <a:spAutoFit/>
          </a:bodyPr>
          <a:lstStyle/>
          <a:p>
            <a:r>
              <a:rPr lang="en-US" sz="1600" dirty="0" err="1" smtClean="0">
                <a:solidFill>
                  <a:srgbClr val="FF0000"/>
                </a:solidFill>
              </a:rPr>
              <a:t>Leinson</a:t>
            </a:r>
            <a:r>
              <a:rPr lang="en-US" sz="1600" dirty="0" smtClean="0">
                <a:solidFill>
                  <a:srgbClr val="FF0000"/>
                </a:solidFill>
              </a:rPr>
              <a:t>, </a:t>
            </a:r>
            <a:r>
              <a:rPr lang="en-US" sz="1600" dirty="0">
                <a:solidFill>
                  <a:srgbClr val="FF0000"/>
                </a:solidFill>
              </a:rPr>
              <a:t>JCAP 1408 (2014</a:t>
            </a:r>
            <a:r>
              <a:rPr lang="en-US" sz="1600" dirty="0" smtClean="0">
                <a:solidFill>
                  <a:srgbClr val="FF0000"/>
                </a:solidFill>
              </a:rPr>
              <a:t>)</a:t>
            </a:r>
            <a:endParaRPr lang="en-US" sz="1600" dirty="0">
              <a:solidFill>
                <a:srgbClr val="FF0000"/>
              </a:solidFill>
            </a:endParaRPr>
          </a:p>
        </p:txBody>
      </p:sp>
      <p:sp>
        <p:nvSpPr>
          <p:cNvPr id="10" name="Rectangle 9"/>
          <p:cNvSpPr/>
          <p:nvPr/>
        </p:nvSpPr>
        <p:spPr>
          <a:xfrm>
            <a:off x="5208832" y="3909536"/>
            <a:ext cx="3554168" cy="738664"/>
          </a:xfrm>
          <a:prstGeom prst="rect">
            <a:avLst/>
          </a:prstGeom>
        </p:spPr>
        <p:txBody>
          <a:bodyPr wrap="square">
            <a:spAutoFit/>
          </a:bodyPr>
          <a:lstStyle/>
          <a:p>
            <a:r>
              <a:rPr lang="en-US" sz="1400" dirty="0" smtClean="0">
                <a:solidFill>
                  <a:srgbClr val="FF0000"/>
                </a:solidFill>
                <a:latin typeface="+mj-lt"/>
              </a:rPr>
              <a:t>[J</a:t>
            </a:r>
            <a:r>
              <a:rPr lang="en-US" sz="1400" dirty="0">
                <a:solidFill>
                  <a:srgbClr val="FF0000"/>
                </a:solidFill>
                <a:latin typeface="+mj-lt"/>
              </a:rPr>
              <a:t>. Keller and A. Sedrakian, </a:t>
            </a:r>
            <a:r>
              <a:rPr lang="en-US" sz="1400" dirty="0" err="1">
                <a:solidFill>
                  <a:srgbClr val="FF0000"/>
                </a:solidFill>
                <a:latin typeface="+mj-lt"/>
              </a:rPr>
              <a:t>Nucl</a:t>
            </a:r>
            <a:r>
              <a:rPr lang="en-US" sz="1400" dirty="0">
                <a:solidFill>
                  <a:srgbClr val="FF0000"/>
                </a:solidFill>
                <a:latin typeface="+mj-lt"/>
              </a:rPr>
              <a:t>. Phys. A897, 62 (2013);</a:t>
            </a:r>
          </a:p>
          <a:p>
            <a:r>
              <a:rPr lang="en-US" sz="1400" dirty="0">
                <a:solidFill>
                  <a:srgbClr val="FF0000"/>
                </a:solidFill>
                <a:latin typeface="+mj-lt"/>
              </a:rPr>
              <a:t>A. Sedrakian, </a:t>
            </a:r>
            <a:r>
              <a:rPr lang="en-US" sz="1400" dirty="0" err="1">
                <a:solidFill>
                  <a:srgbClr val="FF0000"/>
                </a:solidFill>
                <a:latin typeface="+mj-lt"/>
              </a:rPr>
              <a:t>Phys.Rev</a:t>
            </a:r>
            <a:r>
              <a:rPr lang="en-US" sz="1400" dirty="0">
                <a:solidFill>
                  <a:srgbClr val="FF0000"/>
                </a:solidFill>
                <a:latin typeface="+mj-lt"/>
              </a:rPr>
              <a:t>. D93 (2016) </a:t>
            </a:r>
            <a:r>
              <a:rPr lang="en-US" sz="1400" dirty="0" smtClean="0">
                <a:solidFill>
                  <a:srgbClr val="FF0000"/>
                </a:solidFill>
                <a:latin typeface="+mj-lt"/>
              </a:rPr>
              <a:t>]</a:t>
            </a:r>
            <a:endParaRPr lang="en-US" sz="1400" dirty="0">
              <a:solidFill>
                <a:srgbClr val="FF0000"/>
              </a:solidFill>
              <a:latin typeface="+mj-lt"/>
            </a:endParaRPr>
          </a:p>
        </p:txBody>
      </p:sp>
      <mc:AlternateContent xmlns:mc="http://schemas.openxmlformats.org/markup-compatibility/2006" xmlns:a14="http://schemas.microsoft.com/office/drawing/2010/main">
        <mc:Choice Requires="a14">
          <p:sp>
            <p:nvSpPr>
              <p:cNvPr id="5" name="Rectangle 4"/>
              <p:cNvSpPr/>
              <p:nvPr/>
            </p:nvSpPr>
            <p:spPr>
              <a:xfrm>
                <a:off x="5211009" y="1601048"/>
                <a:ext cx="2636491" cy="369332"/>
              </a:xfrm>
              <a:prstGeom prst="rect">
                <a:avLst/>
              </a:prstGeom>
              <a:ln>
                <a:solidFill>
                  <a:schemeClr val="accent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214A8F"/>
                              </a:solidFill>
                              <a:latin typeface="Cambria Math" panose="02040503050406030204" pitchFamily="18" charset="0"/>
                            </a:rPr>
                          </m:ctrlPr>
                        </m:sSubPr>
                        <m:e>
                          <m:r>
                            <m:rPr>
                              <m:sty m:val="p"/>
                            </m:rPr>
                            <a:rPr lang="en-US" i="0">
                              <a:solidFill>
                                <a:srgbClr val="214A8F"/>
                              </a:solidFill>
                              <a:latin typeface="Cambria Math" panose="02040503050406030204" pitchFamily="18" charset="0"/>
                            </a:rPr>
                            <m:t>g</m:t>
                          </m:r>
                        </m:e>
                        <m:sub>
                          <m:r>
                            <a:rPr lang="en-US" i="1">
                              <a:solidFill>
                                <a:srgbClr val="214A8F"/>
                              </a:solidFill>
                              <a:latin typeface="Cambria Math" panose="02040503050406030204" pitchFamily="18" charset="0"/>
                            </a:rPr>
                            <m:t>𝑎𝑛</m:t>
                          </m:r>
                        </m:sub>
                      </m:sSub>
                      <m:r>
                        <a:rPr lang="en-US" i="0">
                          <a:solidFill>
                            <a:srgbClr val="214A8F"/>
                          </a:solidFill>
                          <a:latin typeface="Cambria Math" panose="02040503050406030204" pitchFamily="18" charset="0"/>
                        </a:rPr>
                        <m:t>=</m:t>
                      </m:r>
                      <m:d>
                        <m:dPr>
                          <m:ctrlPr>
                            <a:rPr lang="en-US" i="1">
                              <a:solidFill>
                                <a:srgbClr val="214A8F"/>
                              </a:solidFill>
                              <a:latin typeface="Cambria Math" panose="02040503050406030204" pitchFamily="18" charset="0"/>
                            </a:rPr>
                          </m:ctrlPr>
                        </m:dPr>
                        <m:e>
                          <m:r>
                            <a:rPr lang="en-US" i="0">
                              <a:solidFill>
                                <a:srgbClr val="214A8F"/>
                              </a:solidFill>
                              <a:latin typeface="Cambria Math" panose="02040503050406030204" pitchFamily="18" charset="0"/>
                            </a:rPr>
                            <m:t>3.8±3</m:t>
                          </m:r>
                        </m:e>
                      </m:d>
                      <m:r>
                        <a:rPr lang="en-US" i="0">
                          <a:solidFill>
                            <a:srgbClr val="214A8F"/>
                          </a:solidFill>
                          <a:latin typeface="Cambria Math" panose="02040503050406030204" pitchFamily="18" charset="0"/>
                        </a:rPr>
                        <m:t>×</m:t>
                      </m:r>
                      <m:sSup>
                        <m:sSupPr>
                          <m:ctrlPr>
                            <a:rPr lang="en-US" i="1">
                              <a:solidFill>
                                <a:srgbClr val="214A8F"/>
                              </a:solidFill>
                              <a:latin typeface="Cambria Math" panose="02040503050406030204" pitchFamily="18" charset="0"/>
                            </a:rPr>
                          </m:ctrlPr>
                        </m:sSupPr>
                        <m:e>
                          <m:r>
                            <a:rPr lang="en-US" i="0">
                              <a:solidFill>
                                <a:srgbClr val="214A8F"/>
                              </a:solidFill>
                              <a:latin typeface="Cambria Math" panose="02040503050406030204" pitchFamily="18" charset="0"/>
                            </a:rPr>
                            <m:t>10</m:t>
                          </m:r>
                        </m:e>
                        <m:sup>
                          <m:r>
                            <a:rPr lang="en-US" i="0">
                              <a:solidFill>
                                <a:srgbClr val="214A8F"/>
                              </a:solidFill>
                              <a:latin typeface="Cambria Math" panose="02040503050406030204" pitchFamily="18" charset="0"/>
                            </a:rPr>
                            <m:t>−10</m:t>
                          </m:r>
                        </m:sup>
                      </m:sSup>
                    </m:oMath>
                  </m:oMathPara>
                </a14:m>
                <a:endParaRPr lang="en-US" dirty="0">
                  <a:solidFill>
                    <a:srgbClr val="214A8F"/>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211009" y="1601048"/>
                <a:ext cx="2636491" cy="369332"/>
              </a:xfrm>
              <a:prstGeom prst="rect">
                <a:avLst/>
              </a:prstGeom>
              <a:blipFill>
                <a:blip r:embed="rId6"/>
                <a:stretch>
                  <a:fillRect b="-6452"/>
                </a:stretch>
              </a:blipFill>
              <a:ln>
                <a:solidFill>
                  <a:schemeClr val="accent2"/>
                </a:solidFill>
              </a:ln>
            </p:spPr>
            <p:txBody>
              <a:bodyPr/>
              <a:lstStyle/>
              <a:p>
                <a:r>
                  <a:rPr lang="en-US">
                    <a:noFill/>
                  </a:rPr>
                  <a:t> </a:t>
                </a:r>
              </a:p>
            </p:txBody>
          </p:sp>
        </mc:Fallback>
      </mc:AlternateContent>
      <p:sp>
        <p:nvSpPr>
          <p:cNvPr id="15" name="Rectangle 14"/>
          <p:cNvSpPr/>
          <p:nvPr/>
        </p:nvSpPr>
        <p:spPr>
          <a:xfrm>
            <a:off x="5208832" y="2096858"/>
            <a:ext cx="3554168" cy="1292662"/>
          </a:xfrm>
          <a:prstGeom prst="rect">
            <a:avLst/>
          </a:prstGeom>
        </p:spPr>
        <p:txBody>
          <a:bodyPr wrap="square">
            <a:spAutoFit/>
          </a:bodyPr>
          <a:lstStyle/>
          <a:p>
            <a:pPr algn="just"/>
            <a:r>
              <a:rPr lang="en-US" sz="1400" dirty="0">
                <a:solidFill>
                  <a:srgbClr val="FF0000"/>
                </a:solidFill>
              </a:rPr>
              <a:t>[</a:t>
            </a:r>
            <a:r>
              <a:rPr lang="en-US" sz="1400" dirty="0" err="1">
                <a:solidFill>
                  <a:srgbClr val="FF0000"/>
                </a:solidFill>
              </a:rPr>
              <a:t>Leinson</a:t>
            </a:r>
            <a:r>
              <a:rPr lang="en-US" sz="1400" dirty="0">
                <a:solidFill>
                  <a:srgbClr val="FF0000"/>
                </a:solidFill>
              </a:rPr>
              <a:t>, JCAP 1408 (2014</a:t>
            </a:r>
            <a:r>
              <a:rPr lang="en-US" sz="1400" dirty="0" smtClean="0">
                <a:solidFill>
                  <a:srgbClr val="FF0000"/>
                </a:solidFill>
              </a:rPr>
              <a:t>)], </a:t>
            </a:r>
          </a:p>
          <a:p>
            <a:pPr algn="just"/>
            <a:endParaRPr lang="en-US" sz="1400" dirty="0" smtClean="0">
              <a:solidFill>
                <a:srgbClr val="FF0000"/>
              </a:solidFill>
            </a:endParaRPr>
          </a:p>
          <a:p>
            <a:pPr algn="just"/>
            <a:endParaRPr lang="en-US" sz="1400" dirty="0">
              <a:solidFill>
                <a:srgbClr val="FF0000"/>
              </a:solidFill>
            </a:endParaRPr>
          </a:p>
          <a:p>
            <a:pPr algn="just"/>
            <a:r>
              <a:rPr lang="en-US" dirty="0" smtClean="0"/>
              <a:t>compatible </a:t>
            </a:r>
            <a:r>
              <a:rPr lang="en-US" dirty="0"/>
              <a:t>with upper limits from NS cooling  </a:t>
            </a:r>
          </a:p>
        </p:txBody>
      </p:sp>
      <mc:AlternateContent xmlns:mc="http://schemas.openxmlformats.org/markup-compatibility/2006" xmlns:a14="http://schemas.microsoft.com/office/drawing/2010/main">
        <mc:Choice Requires="a14">
          <p:sp>
            <p:nvSpPr>
              <p:cNvPr id="16" name="Rectangle 15"/>
              <p:cNvSpPr/>
              <p:nvPr/>
            </p:nvSpPr>
            <p:spPr>
              <a:xfrm>
                <a:off x="5193759" y="3433920"/>
                <a:ext cx="18835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g</m:t>
                          </m:r>
                        </m:e>
                        <m:sub>
                          <m:r>
                            <a:rPr lang="en-US" i="1">
                              <a:latin typeface="Cambria Math" panose="02040503050406030204" pitchFamily="18" charset="0"/>
                            </a:rPr>
                            <m:t>𝑎𝑛</m:t>
                          </m:r>
                        </m:sub>
                      </m:sSub>
                      <m:r>
                        <a:rPr lang="en-US" i="0">
                          <a:latin typeface="Cambria Math" panose="02040503050406030204" pitchFamily="18" charset="0"/>
                        </a:rPr>
                        <m:t>≤8×</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−10</m:t>
                          </m:r>
                        </m:sup>
                      </m:sSup>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193759" y="3433920"/>
                <a:ext cx="1883529" cy="369332"/>
              </a:xfrm>
              <a:prstGeom prst="rect">
                <a:avLst/>
              </a:prstGeom>
              <a:blipFill>
                <a:blip r:embed="rId7"/>
                <a:stretch>
                  <a:fillRect b="-8197"/>
                </a:stretch>
              </a:blipFill>
            </p:spPr>
            <p:txBody>
              <a:bodyPr/>
              <a:lstStyle/>
              <a:p>
                <a:r>
                  <a:rPr lang="en-US">
                    <a:noFill/>
                  </a:rPr>
                  <a:t> </a:t>
                </a:r>
              </a:p>
            </p:txBody>
          </p:sp>
        </mc:Fallback>
      </mc:AlternateContent>
      <p:sp>
        <p:nvSpPr>
          <p:cNvPr id="18" name="Rectangle 17"/>
          <p:cNvSpPr/>
          <p:nvPr/>
        </p:nvSpPr>
        <p:spPr>
          <a:xfrm>
            <a:off x="838200" y="926910"/>
            <a:ext cx="7315200" cy="646331"/>
          </a:xfrm>
          <a:prstGeom prst="rect">
            <a:avLst/>
          </a:prstGeom>
        </p:spPr>
        <p:txBody>
          <a:bodyPr wrap="square">
            <a:spAutoFit/>
          </a:bodyPr>
          <a:lstStyle/>
          <a:p>
            <a:r>
              <a:rPr lang="en-US" dirty="0" smtClean="0"/>
              <a:t>The additional cooling could </a:t>
            </a:r>
            <a:r>
              <a:rPr lang="en-US" dirty="0"/>
              <a:t>be explained by introducing an ALP </a:t>
            </a:r>
            <a:r>
              <a:rPr lang="en-US" dirty="0" smtClean="0"/>
              <a:t>produced through nucleon bremsstrahlung.</a:t>
            </a:r>
            <a:endParaRPr lang="en-US" dirty="0"/>
          </a:p>
        </p:txBody>
      </p:sp>
      <p:sp>
        <p:nvSpPr>
          <p:cNvPr id="22" name="Rectangle 21"/>
          <p:cNvSpPr/>
          <p:nvPr/>
        </p:nvSpPr>
        <p:spPr>
          <a:xfrm>
            <a:off x="5193759" y="4988182"/>
            <a:ext cx="3569241" cy="1477328"/>
          </a:xfrm>
          <a:prstGeom prst="rect">
            <a:avLst/>
          </a:prstGeom>
        </p:spPr>
        <p:txBody>
          <a:bodyPr wrap="square">
            <a:spAutoFit/>
          </a:bodyPr>
          <a:lstStyle/>
          <a:p>
            <a:pPr lvl="0"/>
            <a:r>
              <a:rPr lang="en-US" dirty="0">
                <a:solidFill>
                  <a:prstClr val="black"/>
                </a:solidFill>
              </a:rPr>
              <a:t>The effect could have a different origin, for example as a phase transition of the neutron condensate into a multicomponent state </a:t>
            </a:r>
            <a:r>
              <a:rPr lang="nn-NO" dirty="0">
                <a:solidFill>
                  <a:prstClr val="black"/>
                </a:solidFill>
              </a:rPr>
              <a:t> </a:t>
            </a:r>
            <a:r>
              <a:rPr lang="nn-NO" sz="1400" dirty="0">
                <a:solidFill>
                  <a:srgbClr val="FF0000"/>
                </a:solidFill>
              </a:rPr>
              <a:t>[Leinson, Phys. Lett. B 741, (2015)]</a:t>
            </a:r>
            <a:endParaRPr lang="en-US" sz="1400" dirty="0">
              <a:solidFill>
                <a:srgbClr val="FF0000"/>
              </a:solidFill>
            </a:endParaRPr>
          </a:p>
        </p:txBody>
      </p:sp>
    </p:spTree>
    <p:extLst>
      <p:ext uri="{BB962C8B-B14F-4D97-AF65-F5344CB8AC3E}">
        <p14:creationId xmlns:p14="http://schemas.microsoft.com/office/powerpoint/2010/main" val="1475701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1143000" y="189000"/>
            <a:ext cx="70104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Bound from Supernova 1987A</a:t>
            </a:r>
            <a:endParaRPr sz="2000" dirty="0">
              <a:effectLst>
                <a:outerShdw blurRad="38100" dist="38100" dir="2700000" algn="tl">
                  <a:srgbClr val="000000">
                    <a:alpha val="43137"/>
                  </a:srgbClr>
                </a:outerShdw>
              </a:effectLst>
            </a:endParaRPr>
          </a:p>
        </p:txBody>
      </p:sp>
      <p:grpSp>
        <p:nvGrpSpPr>
          <p:cNvPr id="39" name="Group 38"/>
          <p:cNvGrpSpPr/>
          <p:nvPr/>
        </p:nvGrpSpPr>
        <p:grpSpPr>
          <a:xfrm>
            <a:off x="686069" y="3307142"/>
            <a:ext cx="2514331" cy="2275336"/>
            <a:chOff x="686069" y="2819400"/>
            <a:chExt cx="2960138" cy="2763078"/>
          </a:xfrm>
        </p:grpSpPr>
        <p:sp>
          <p:nvSpPr>
            <p:cNvPr id="21" name="Oval 20"/>
            <p:cNvSpPr/>
            <p:nvPr/>
          </p:nvSpPr>
          <p:spPr>
            <a:xfrm>
              <a:off x="686069" y="2819400"/>
              <a:ext cx="2960138" cy="276307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084300" y="3114127"/>
              <a:ext cx="2428546" cy="1414398"/>
              <a:chOff x="5851162" y="1183318"/>
              <a:chExt cx="2562679" cy="1462732"/>
            </a:xfrm>
          </p:grpSpPr>
          <p:cxnSp>
            <p:nvCxnSpPr>
              <p:cNvPr id="24" name="Straight Connector 23"/>
              <p:cNvCxnSpPr/>
              <p:nvPr/>
            </p:nvCxnSpPr>
            <p:spPr>
              <a:xfrm flipV="1">
                <a:off x="7151905" y="1183318"/>
                <a:ext cx="1261936" cy="81163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22986" y="1300044"/>
                <a:ext cx="327334" cy="369332"/>
              </a:xfrm>
              <a:prstGeom prst="rect">
                <a:avLst/>
              </a:prstGeom>
              <a:noFill/>
            </p:spPr>
            <p:txBody>
              <a:bodyPr wrap="none" rtlCol="0">
                <a:spAutoFit/>
              </a:bodyPr>
              <a:lstStyle/>
              <a:p>
                <a:r>
                  <a:rPr lang="en-US" i="1" dirty="0" smtClean="0">
                    <a:solidFill>
                      <a:srgbClr val="C00000"/>
                    </a:solidFill>
                    <a:latin typeface="Bookman Old Style" pitchFamily="18" charset="0"/>
                  </a:rPr>
                  <a:t>a</a:t>
                </a:r>
                <a:endParaRPr lang="en-US" i="1" dirty="0">
                  <a:solidFill>
                    <a:srgbClr val="C00000"/>
                  </a:solidFill>
                  <a:latin typeface="Bookman Old Style" pitchFamily="18" charset="0"/>
                </a:endParaRPr>
              </a:p>
            </p:txBody>
          </p:sp>
          <p:cxnSp>
            <p:nvCxnSpPr>
              <p:cNvPr id="26" name="Straight Connector 25"/>
              <p:cNvCxnSpPr/>
              <p:nvPr/>
            </p:nvCxnSpPr>
            <p:spPr>
              <a:xfrm>
                <a:off x="5867307" y="2646050"/>
                <a:ext cx="1783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67307" y="1995579"/>
                <a:ext cx="1284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51905" y="1994950"/>
                <a:ext cx="498416" cy="81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401112" y="2035864"/>
                <a:ext cx="178992" cy="319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343922" y="1778756"/>
                <a:ext cx="133101" cy="89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90378" y="1908850"/>
                <a:ext cx="651483" cy="425176"/>
              </a:xfrm>
              <a:prstGeom prst="rect">
                <a:avLst/>
              </a:prstGeom>
              <a:noFill/>
            </p:spPr>
            <p:txBody>
              <a:bodyPr wrap="square" rtlCol="0">
                <a:spAutoFit/>
              </a:bodyPr>
              <a:lstStyle/>
              <a:p>
                <a:r>
                  <a:rPr lang="en-US" sz="1600" i="1" dirty="0" err="1" smtClean="0">
                    <a:solidFill>
                      <a:srgbClr val="C00000"/>
                    </a:solidFill>
                    <a:latin typeface="Bookman Old Style" panose="02050604050505020204" pitchFamily="18" charset="0"/>
                  </a:rPr>
                  <a:t>g</a:t>
                </a:r>
                <a:r>
                  <a:rPr lang="en-US" sz="1600" i="1" baseline="-25000" dirty="0" err="1" smtClean="0">
                    <a:solidFill>
                      <a:srgbClr val="C00000"/>
                    </a:solidFill>
                    <a:latin typeface="Bookman Old Style" panose="02050604050505020204" pitchFamily="18" charset="0"/>
                  </a:rPr>
                  <a:t>aN</a:t>
                </a:r>
                <a:endParaRPr lang="en-US" sz="1600" i="1" baseline="-25000" dirty="0">
                  <a:solidFill>
                    <a:srgbClr val="C00000"/>
                  </a:solidFill>
                  <a:latin typeface="Bookman Old Style" panose="02050604050505020204" pitchFamily="18" charset="0"/>
                </a:endParaRPr>
              </a:p>
            </p:txBody>
          </p:sp>
          <p:sp>
            <p:nvSpPr>
              <p:cNvPr id="32" name="TextBox 31"/>
              <p:cNvSpPr txBox="1"/>
              <p:nvPr/>
            </p:nvSpPr>
            <p:spPr>
              <a:xfrm>
                <a:off x="5851163" y="1605735"/>
                <a:ext cx="434740" cy="369332"/>
              </a:xfrm>
              <a:prstGeom prst="rect">
                <a:avLst/>
              </a:prstGeom>
              <a:noFill/>
            </p:spPr>
            <p:txBody>
              <a:bodyPr wrap="square" rtlCol="0">
                <a:spAutoFit/>
              </a:bodyPr>
              <a:lstStyle/>
              <a:p>
                <a:r>
                  <a:rPr lang="en-US" i="1" dirty="0" smtClean="0">
                    <a:latin typeface="Bookman Old Style" panose="02050604050505020204" pitchFamily="18" charset="0"/>
                  </a:rPr>
                  <a:t>N</a:t>
                </a:r>
                <a:endParaRPr lang="en-US" i="1" baseline="-25000" dirty="0">
                  <a:latin typeface="Bookman Old Style" panose="02050604050505020204" pitchFamily="18" charset="0"/>
                </a:endParaRPr>
              </a:p>
            </p:txBody>
          </p:sp>
          <p:sp>
            <p:nvSpPr>
              <p:cNvPr id="33" name="TextBox 32"/>
              <p:cNvSpPr txBox="1"/>
              <p:nvPr/>
            </p:nvSpPr>
            <p:spPr>
              <a:xfrm>
                <a:off x="7586645" y="1867912"/>
                <a:ext cx="434740" cy="369332"/>
              </a:xfrm>
              <a:prstGeom prst="rect">
                <a:avLst/>
              </a:prstGeom>
              <a:noFill/>
            </p:spPr>
            <p:txBody>
              <a:bodyPr wrap="square" rtlCol="0">
                <a:spAutoFit/>
              </a:bodyPr>
              <a:lstStyle/>
              <a:p>
                <a:r>
                  <a:rPr lang="en-US" i="1" dirty="0" smtClean="0">
                    <a:latin typeface="Bookman Old Style" panose="02050604050505020204" pitchFamily="18" charset="0"/>
                  </a:rPr>
                  <a:t>N</a:t>
                </a:r>
                <a:endParaRPr lang="en-US" i="1" baseline="-25000" dirty="0">
                  <a:latin typeface="Bookman Old Style" panose="02050604050505020204" pitchFamily="18" charset="0"/>
                </a:endParaRPr>
              </a:p>
            </p:txBody>
          </p:sp>
          <p:sp>
            <p:nvSpPr>
              <p:cNvPr id="34" name="TextBox 33"/>
              <p:cNvSpPr txBox="1"/>
              <p:nvPr/>
            </p:nvSpPr>
            <p:spPr>
              <a:xfrm>
                <a:off x="5851162" y="2247767"/>
                <a:ext cx="595247" cy="369332"/>
              </a:xfrm>
              <a:prstGeom prst="rect">
                <a:avLst/>
              </a:prstGeom>
              <a:noFill/>
            </p:spPr>
            <p:txBody>
              <a:bodyPr wrap="square" rtlCol="0">
                <a:spAutoFit/>
              </a:bodyPr>
              <a:lstStyle/>
              <a:p>
                <a:r>
                  <a:rPr lang="en-US" i="1" dirty="0" smtClean="0">
                    <a:latin typeface="Bookman Old Style" panose="02050604050505020204" pitchFamily="18" charset="0"/>
                  </a:rPr>
                  <a:t>N</a:t>
                </a:r>
                <a:endParaRPr lang="en-US" i="1" baseline="-25000" dirty="0">
                  <a:latin typeface="Bookman Old Style" panose="02050604050505020204" pitchFamily="18" charset="0"/>
                </a:endParaRPr>
              </a:p>
            </p:txBody>
          </p:sp>
          <p:sp>
            <p:nvSpPr>
              <p:cNvPr id="35" name="TextBox 34"/>
              <p:cNvSpPr txBox="1"/>
              <p:nvPr/>
            </p:nvSpPr>
            <p:spPr>
              <a:xfrm>
                <a:off x="7153271" y="2261195"/>
                <a:ext cx="563314" cy="369332"/>
              </a:xfrm>
              <a:prstGeom prst="rect">
                <a:avLst/>
              </a:prstGeom>
              <a:noFill/>
            </p:spPr>
            <p:txBody>
              <a:bodyPr wrap="square" rtlCol="0">
                <a:spAutoFit/>
              </a:bodyPr>
              <a:lstStyle/>
              <a:p>
                <a:r>
                  <a:rPr lang="en-US" i="1" dirty="0" smtClean="0">
                    <a:latin typeface="Bookman Old Style" panose="02050604050505020204" pitchFamily="18" charset="0"/>
                  </a:rPr>
                  <a:t>N</a:t>
                </a:r>
                <a:endParaRPr lang="en-US" i="1" baseline="-25000" dirty="0">
                  <a:latin typeface="Bookman Old Style" panose="02050604050505020204" pitchFamily="18" charset="0"/>
                </a:endParaRPr>
              </a:p>
            </p:txBody>
          </p:sp>
        </p:grpSp>
        <p:sp>
          <p:nvSpPr>
            <p:cNvPr id="23" name="Oval 22"/>
            <p:cNvSpPr/>
            <p:nvPr/>
          </p:nvSpPr>
          <p:spPr>
            <a:xfrm>
              <a:off x="1690833" y="3898940"/>
              <a:ext cx="378288" cy="629585"/>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graphicFrame>
        <p:nvGraphicFramePr>
          <p:cNvPr id="36" name="Object 35"/>
          <p:cNvGraphicFramePr>
            <a:graphicFrameLocks noChangeAspect="1"/>
          </p:cNvGraphicFramePr>
          <p:nvPr>
            <p:extLst>
              <p:ext uri="{D42A27DB-BD31-4B8C-83A1-F6EECF244321}">
                <p14:modId xmlns:p14="http://schemas.microsoft.com/office/powerpoint/2010/main" val="2085117791"/>
              </p:ext>
            </p:extLst>
          </p:nvPr>
        </p:nvGraphicFramePr>
        <p:xfrm>
          <a:off x="3838776" y="4089669"/>
          <a:ext cx="1473200" cy="414338"/>
        </p:xfrm>
        <a:graphic>
          <a:graphicData uri="http://schemas.openxmlformats.org/presentationml/2006/ole">
            <mc:AlternateContent xmlns:mc="http://schemas.openxmlformats.org/markup-compatibility/2006">
              <mc:Choice xmlns:v="urn:schemas-microsoft-com:vml" Requires="v">
                <p:oleObj spid="_x0000_s267370" name="Equation" r:id="rId3" imgW="876240" imgH="253800" progId="Equation.3">
                  <p:embed/>
                </p:oleObj>
              </mc:Choice>
              <mc:Fallback>
                <p:oleObj name="Equation" r:id="rId3" imgW="876240" imgH="253800" progId="Equation.3">
                  <p:embed/>
                  <p:pic>
                    <p:nvPicPr>
                      <p:cNvPr id="0" name=""/>
                      <p:cNvPicPr>
                        <a:picLocks noChangeAspect="1" noChangeArrowheads="1"/>
                      </p:cNvPicPr>
                      <p:nvPr/>
                    </p:nvPicPr>
                    <p:blipFill>
                      <a:blip r:embed="rId4"/>
                      <a:srcRect/>
                      <a:stretch>
                        <a:fillRect/>
                      </a:stretch>
                    </p:blipFill>
                    <p:spPr bwMode="auto">
                      <a:xfrm>
                        <a:off x="3838776" y="4089669"/>
                        <a:ext cx="1473200" cy="414338"/>
                      </a:xfrm>
                      <a:prstGeom prst="rect">
                        <a:avLst/>
                      </a:prstGeom>
                      <a:solidFill>
                        <a:schemeClr val="accent2">
                          <a:lumMod val="20000"/>
                          <a:lumOff val="80000"/>
                        </a:schemeClr>
                      </a:solidFill>
                      <a:extLst/>
                    </p:spPr>
                  </p:pic>
                </p:oleObj>
              </mc:Fallback>
            </mc:AlternateContent>
          </a:graphicData>
        </a:graphic>
      </p:graphicFrame>
      <p:sp>
        <p:nvSpPr>
          <p:cNvPr id="38" name="TextBox 37"/>
          <p:cNvSpPr txBox="1"/>
          <p:nvPr/>
        </p:nvSpPr>
        <p:spPr>
          <a:xfrm>
            <a:off x="3760175" y="3642788"/>
            <a:ext cx="1469633" cy="369332"/>
          </a:xfrm>
          <a:prstGeom prst="rect">
            <a:avLst/>
          </a:prstGeom>
          <a:noFill/>
        </p:spPr>
        <p:txBody>
          <a:bodyPr wrap="none" rtlCol="0">
            <a:spAutoFit/>
          </a:bodyPr>
          <a:lstStyle/>
          <a:p>
            <a:r>
              <a:rPr lang="en-US" dirty="0" smtClean="0">
                <a:solidFill>
                  <a:srgbClr val="C00000"/>
                </a:solidFill>
              </a:rPr>
              <a:t>This leads to</a:t>
            </a:r>
            <a:r>
              <a:rPr lang="en-US" dirty="0" smtClean="0"/>
              <a:t>: </a:t>
            </a:r>
            <a:endParaRPr lang="en-US" dirty="0"/>
          </a:p>
        </p:txBody>
      </p:sp>
      <p:pic>
        <p:nvPicPr>
          <p:cNvPr id="41" name="Picture 40"/>
          <p:cNvPicPr>
            <a:picLocks noChangeAspect="1"/>
          </p:cNvPicPr>
          <p:nvPr/>
        </p:nvPicPr>
        <p:blipFill>
          <a:blip r:embed="rId5"/>
          <a:stretch>
            <a:fillRect/>
          </a:stretch>
        </p:blipFill>
        <p:spPr>
          <a:xfrm>
            <a:off x="6096000" y="1295400"/>
            <a:ext cx="2511792" cy="3682181"/>
          </a:xfrm>
          <a:prstGeom prst="rect">
            <a:avLst/>
          </a:prstGeom>
        </p:spPr>
      </p:pic>
      <p:sp>
        <p:nvSpPr>
          <p:cNvPr id="42" name="TextBox 41"/>
          <p:cNvSpPr txBox="1"/>
          <p:nvPr/>
        </p:nvSpPr>
        <p:spPr>
          <a:xfrm>
            <a:off x="726292" y="5584573"/>
            <a:ext cx="6795737" cy="646331"/>
          </a:xfrm>
          <a:prstGeom prst="rect">
            <a:avLst/>
          </a:prstGeom>
          <a:noFill/>
        </p:spPr>
        <p:txBody>
          <a:bodyPr wrap="square" rtlCol="0">
            <a:spAutoFit/>
          </a:bodyPr>
          <a:lstStyle/>
          <a:p>
            <a:r>
              <a:rPr lang="en-US" dirty="0" smtClean="0"/>
              <a:t>However, </a:t>
            </a:r>
            <a:r>
              <a:rPr lang="en-US" dirty="0" smtClean="0">
                <a:solidFill>
                  <a:srgbClr val="C00000"/>
                </a:solidFill>
              </a:rPr>
              <a:t>not a very solid bound</a:t>
            </a:r>
            <a:r>
              <a:rPr lang="en-US" dirty="0" smtClean="0"/>
              <a:t>: very few data and the interaction is difficult to model. </a:t>
            </a:r>
            <a:endParaRPr lang="en-US" dirty="0"/>
          </a:p>
        </p:txBody>
      </p:sp>
      <p:sp>
        <p:nvSpPr>
          <p:cNvPr id="37" name="TextBox 36"/>
          <p:cNvSpPr txBox="1"/>
          <p:nvPr/>
        </p:nvSpPr>
        <p:spPr>
          <a:xfrm>
            <a:off x="4124160" y="6333217"/>
            <a:ext cx="5466599" cy="307777"/>
          </a:xfrm>
          <a:prstGeom prst="rect">
            <a:avLst/>
          </a:prstGeom>
          <a:noFill/>
        </p:spPr>
        <p:txBody>
          <a:bodyPr wrap="square" rtlCol="0">
            <a:spAutoFit/>
          </a:bodyPr>
          <a:lstStyle/>
          <a:p>
            <a:r>
              <a:rPr lang="en-US" sz="1400" dirty="0" smtClean="0">
                <a:solidFill>
                  <a:srgbClr val="FF0000"/>
                </a:solidFill>
              </a:rPr>
              <a:t>Fischer, Chakraborty, M. G., Mirizzi, Payez, Ringwald, (2016)</a:t>
            </a:r>
            <a:endParaRPr lang="en-US" sz="1400" dirty="0">
              <a:solidFill>
                <a:srgbClr val="FF0000"/>
              </a:solidFill>
            </a:endParaRPr>
          </a:p>
        </p:txBody>
      </p:sp>
      <p:sp>
        <p:nvSpPr>
          <p:cNvPr id="43" name="Rectangle 42"/>
          <p:cNvSpPr/>
          <p:nvPr/>
        </p:nvSpPr>
        <p:spPr>
          <a:xfrm>
            <a:off x="685800" y="982889"/>
            <a:ext cx="6019800" cy="923330"/>
          </a:xfrm>
          <a:prstGeom prst="rect">
            <a:avLst/>
          </a:prstGeom>
        </p:spPr>
        <p:txBody>
          <a:bodyPr wrap="square">
            <a:spAutoFit/>
          </a:bodyPr>
          <a:lstStyle/>
          <a:p>
            <a:r>
              <a:rPr lang="en-US" dirty="0" smtClean="0">
                <a:solidFill>
                  <a:srgbClr val="000000"/>
                </a:solidFill>
              </a:rPr>
              <a:t>Assuming that theSN1987A neutrino burst was not shortened by more than ~½ leads to an approximate requirement on a novel energy-loss rate of</a:t>
            </a:r>
            <a:endParaRPr lang="en-US" dirty="0"/>
          </a:p>
        </p:txBody>
      </p:sp>
      <p:sp>
        <p:nvSpPr>
          <p:cNvPr id="44" name="TextBox 43"/>
          <p:cNvSpPr txBox="1"/>
          <p:nvPr/>
        </p:nvSpPr>
        <p:spPr>
          <a:xfrm>
            <a:off x="2343348" y="2104485"/>
            <a:ext cx="2286000" cy="369332"/>
          </a:xfrm>
          <a:prstGeom prst="rect">
            <a:avLst/>
          </a:prstGeom>
          <a:noFill/>
        </p:spPr>
        <p:txBody>
          <a:bodyPr wrap="square" rtlCol="0">
            <a:spAutoFit/>
          </a:bodyPr>
          <a:lstStyle/>
          <a:p>
            <a:r>
              <a:rPr lang="en-US" dirty="0" smtClean="0">
                <a:latin typeface="Symbol" panose="05050102010706020507" pitchFamily="18" charset="2"/>
              </a:rPr>
              <a:t>e</a:t>
            </a:r>
            <a:r>
              <a:rPr lang="en-US" baseline="-25000" dirty="0" smtClean="0"/>
              <a:t>x</a:t>
            </a:r>
            <a:r>
              <a:rPr lang="en-US" dirty="0" smtClean="0"/>
              <a:t>&lt;10</a:t>
            </a:r>
            <a:r>
              <a:rPr lang="en-US" baseline="30000" dirty="0" smtClean="0"/>
              <a:t>19</a:t>
            </a:r>
            <a:r>
              <a:rPr lang="en-US" dirty="0" smtClean="0"/>
              <a:t>erg g</a:t>
            </a:r>
            <a:r>
              <a:rPr lang="en-US" baseline="30000" dirty="0" smtClean="0"/>
              <a:t>-1</a:t>
            </a:r>
            <a:r>
              <a:rPr lang="en-US" dirty="0" smtClean="0"/>
              <a:t> s</a:t>
            </a:r>
            <a:r>
              <a:rPr lang="en-US" baseline="30000" dirty="0" smtClean="0"/>
              <a:t>-1</a:t>
            </a:r>
            <a:endParaRPr lang="en-US" baseline="30000" dirty="0"/>
          </a:p>
        </p:txBody>
      </p:sp>
      <p:sp>
        <p:nvSpPr>
          <p:cNvPr id="45" name="Rectangle 44"/>
          <p:cNvSpPr/>
          <p:nvPr/>
        </p:nvSpPr>
        <p:spPr>
          <a:xfrm>
            <a:off x="726292" y="2748944"/>
            <a:ext cx="3488904" cy="369332"/>
          </a:xfrm>
          <a:prstGeom prst="rect">
            <a:avLst/>
          </a:prstGeom>
        </p:spPr>
        <p:txBody>
          <a:bodyPr wrap="none">
            <a:spAutoFit/>
          </a:bodyPr>
          <a:lstStyle/>
          <a:p>
            <a:r>
              <a:rPr lang="en-US" dirty="0">
                <a:solidFill>
                  <a:srgbClr val="000000"/>
                </a:solidFill>
              </a:rPr>
              <a:t>for </a:t>
            </a:r>
            <a:r>
              <a:rPr lang="en-US" dirty="0" smtClean="0">
                <a:solidFill>
                  <a:srgbClr val="000000"/>
                </a:solidFill>
              </a:rPr>
              <a:t>r ≈3×10</a:t>
            </a:r>
            <a:r>
              <a:rPr lang="en-US" sz="1600" baseline="30000" dirty="0" smtClean="0">
                <a:solidFill>
                  <a:srgbClr val="000000"/>
                </a:solidFill>
              </a:rPr>
              <a:t>14</a:t>
            </a:r>
            <a:r>
              <a:rPr lang="en-US" dirty="0" smtClean="0">
                <a:solidFill>
                  <a:srgbClr val="000000"/>
                </a:solidFill>
              </a:rPr>
              <a:t>g cm</a:t>
            </a:r>
            <a:r>
              <a:rPr lang="en-US" sz="1600" baseline="30000" dirty="0" smtClean="0">
                <a:solidFill>
                  <a:srgbClr val="000000"/>
                </a:solidFill>
              </a:rPr>
              <a:t>-3 </a:t>
            </a:r>
            <a:r>
              <a:rPr lang="en-US" dirty="0" smtClean="0">
                <a:solidFill>
                  <a:srgbClr val="000000"/>
                </a:solidFill>
              </a:rPr>
              <a:t>and T≈30 MeV</a:t>
            </a:r>
            <a:endParaRPr lang="en-US" dirty="0"/>
          </a:p>
        </p:txBody>
      </p:sp>
      <p:sp>
        <p:nvSpPr>
          <p:cNvPr id="40" name="TextBox 39"/>
          <p:cNvSpPr txBox="1"/>
          <p:nvPr/>
        </p:nvSpPr>
        <p:spPr>
          <a:xfrm>
            <a:off x="3769898" y="4634746"/>
            <a:ext cx="2771400" cy="646331"/>
          </a:xfrm>
          <a:prstGeom prst="rect">
            <a:avLst/>
          </a:prstGeom>
          <a:noFill/>
        </p:spPr>
        <p:txBody>
          <a:bodyPr wrap="square" rtlCol="0">
            <a:spAutoFit/>
          </a:bodyPr>
          <a:lstStyle/>
          <a:p>
            <a:r>
              <a:rPr lang="en-US" dirty="0" smtClean="0"/>
              <a:t>Compatible with the NS hint.</a:t>
            </a:r>
            <a:endParaRPr lang="en-US" dirty="0"/>
          </a:p>
        </p:txBody>
      </p:sp>
    </p:spTree>
    <p:extLst>
      <p:ext uri="{BB962C8B-B14F-4D97-AF65-F5344CB8AC3E}">
        <p14:creationId xmlns:p14="http://schemas.microsoft.com/office/powerpoint/2010/main" val="3290839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828800"/>
            <a:ext cx="5562600" cy="4571316"/>
          </a:xfrm>
          <a:prstGeom prst="rect">
            <a:avLst/>
          </a:prstGeom>
        </p:spPr>
      </p:pic>
      <p:sp>
        <p:nvSpPr>
          <p:cNvPr id="5" name="CustomShape 1"/>
          <p:cNvSpPr/>
          <p:nvPr/>
        </p:nvSpPr>
        <p:spPr>
          <a:xfrm>
            <a:off x="838200" y="189000"/>
            <a:ext cx="76200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Detection Potential</a:t>
            </a:r>
            <a:endParaRPr sz="2000" u="sng" dirty="0">
              <a:effectLst>
                <a:outerShdw blurRad="38100" dist="38100" dir="2700000" algn="tl">
                  <a:srgbClr val="000000">
                    <a:alpha val="43137"/>
                  </a:srgbClr>
                </a:outerShdw>
              </a:effectLst>
            </a:endParaRPr>
          </a:p>
        </p:txBody>
      </p:sp>
      <p:sp>
        <p:nvSpPr>
          <p:cNvPr id="6" name="Rectangle 5"/>
          <p:cNvSpPr/>
          <p:nvPr/>
        </p:nvSpPr>
        <p:spPr>
          <a:xfrm>
            <a:off x="1143000" y="1161217"/>
            <a:ext cx="4174541" cy="677108"/>
          </a:xfrm>
          <a:prstGeom prst="rect">
            <a:avLst/>
          </a:prstGeom>
        </p:spPr>
        <p:txBody>
          <a:bodyPr wrap="none">
            <a:spAutoFit/>
          </a:bodyPr>
          <a:lstStyle/>
          <a:p>
            <a:pPr algn="ctr"/>
            <a:r>
              <a:rPr lang="en-US" sz="2000" u="sng" dirty="0" smtClean="0">
                <a:solidFill>
                  <a:srgbClr val="214A8F"/>
                </a:solidFill>
                <a:effectLst>
                  <a:outerShdw blurRad="38100" dist="38100" dir="2700000" algn="tl">
                    <a:srgbClr val="000000">
                      <a:alpha val="43137"/>
                    </a:srgbClr>
                  </a:outerShdw>
                </a:effectLst>
                <a:latin typeface="Arial"/>
              </a:rPr>
              <a:t>ALPs </a:t>
            </a:r>
            <a:r>
              <a:rPr lang="en-US" sz="2000" u="sng" dirty="0">
                <a:solidFill>
                  <a:srgbClr val="214A8F"/>
                </a:solidFill>
                <a:effectLst>
                  <a:outerShdw blurRad="38100" dist="38100" dir="2700000" algn="tl">
                    <a:srgbClr val="000000">
                      <a:alpha val="43137"/>
                    </a:srgbClr>
                  </a:outerShdw>
                </a:effectLst>
                <a:latin typeface="Arial"/>
              </a:rPr>
              <a:t>interacting with photons </a:t>
            </a:r>
            <a:r>
              <a:rPr lang="en-US" sz="2000" u="sng" dirty="0" smtClean="0">
                <a:solidFill>
                  <a:srgbClr val="214A8F"/>
                </a:solidFill>
                <a:effectLst>
                  <a:outerShdw blurRad="38100" dist="38100" dir="2700000" algn="tl">
                    <a:srgbClr val="000000">
                      <a:alpha val="43137"/>
                    </a:srgbClr>
                  </a:outerShdw>
                </a:effectLst>
                <a:latin typeface="Arial"/>
              </a:rPr>
              <a:t>only</a:t>
            </a:r>
            <a:endParaRPr lang="en-US" sz="2000" u="sng" dirty="0">
              <a:solidFill>
                <a:srgbClr val="214A8F"/>
              </a:solidFill>
              <a:effectLst>
                <a:outerShdw blurRad="38100" dist="38100" dir="2700000" algn="tl">
                  <a:srgbClr val="000000">
                    <a:alpha val="43137"/>
                  </a:srgbClr>
                </a:outerShdw>
              </a:effectLst>
              <a:latin typeface="Arial"/>
            </a:endParaRPr>
          </a:p>
          <a:p>
            <a:pPr algn="ctr"/>
            <a:endParaRPr lang="en-US" u="sng" dirty="0">
              <a:solidFill>
                <a:srgbClr val="214A8F"/>
              </a:solidFill>
              <a:effectLst>
                <a:outerShdw blurRad="38100" dist="38100" dir="2700000" algn="tl">
                  <a:srgbClr val="000000">
                    <a:alpha val="43137"/>
                  </a:srgbClr>
                </a:outerShdw>
              </a:effectLst>
            </a:endParaRPr>
          </a:p>
        </p:txBody>
      </p:sp>
      <p:sp>
        <p:nvSpPr>
          <p:cNvPr id="9" name="TextBox 8"/>
          <p:cNvSpPr txBox="1"/>
          <p:nvPr/>
        </p:nvSpPr>
        <p:spPr>
          <a:xfrm>
            <a:off x="6629400" y="5017298"/>
            <a:ext cx="2209800" cy="1384995"/>
          </a:xfrm>
          <a:prstGeom prst="rect">
            <a:avLst/>
          </a:prstGeom>
          <a:noFill/>
        </p:spPr>
        <p:txBody>
          <a:bodyPr wrap="square" rtlCol="0">
            <a:spAutoFit/>
          </a:bodyPr>
          <a:lstStyle/>
          <a:p>
            <a:r>
              <a:rPr lang="en-US" sz="1400" dirty="0" smtClean="0">
                <a:solidFill>
                  <a:srgbClr val="FF0000"/>
                </a:solidFill>
              </a:rPr>
              <a:t>Partially based on M. Meyer, M.G., A. Mirizzi, J. Conrad, M. Sanchez-Conde, </a:t>
            </a:r>
            <a:r>
              <a:rPr lang="en-US" sz="1400" u="sng" dirty="0">
                <a:solidFill>
                  <a:srgbClr val="FF0000"/>
                </a:solidFill>
              </a:rPr>
              <a:t>carried out within the FERMI LAT </a:t>
            </a:r>
            <a:r>
              <a:rPr lang="en-US" sz="1400" u="sng" dirty="0" smtClean="0">
                <a:solidFill>
                  <a:srgbClr val="FF0000"/>
                </a:solidFill>
              </a:rPr>
              <a:t>collaboration</a:t>
            </a:r>
            <a:endParaRPr lang="en-US" sz="1400" u="sng" dirty="0">
              <a:solidFill>
                <a:srgbClr val="FF0000"/>
              </a:solidFill>
            </a:endParaRPr>
          </a:p>
        </p:txBody>
      </p:sp>
      <p:sp>
        <p:nvSpPr>
          <p:cNvPr id="10" name="Rectangle 9"/>
          <p:cNvSpPr/>
          <p:nvPr/>
        </p:nvSpPr>
        <p:spPr>
          <a:xfrm>
            <a:off x="846909" y="6400116"/>
            <a:ext cx="4671303" cy="338554"/>
          </a:xfrm>
          <a:prstGeom prst="rect">
            <a:avLst/>
          </a:prstGeom>
        </p:spPr>
        <p:txBody>
          <a:bodyPr wrap="square">
            <a:spAutoFit/>
          </a:bodyPr>
          <a:lstStyle/>
          <a:p>
            <a:pPr lvl="0"/>
            <a:r>
              <a:rPr lang="en-US" sz="1600" dirty="0" smtClean="0">
                <a:solidFill>
                  <a:srgbClr val="C00000"/>
                </a:solidFill>
              </a:rPr>
              <a:t>M.G., Irastorza, Redondo, Ringwald, In preparation</a:t>
            </a:r>
            <a:endParaRPr lang="en-US" sz="1600" dirty="0">
              <a:solidFill>
                <a:srgbClr val="C00000"/>
              </a:solidFill>
            </a:endParaRPr>
          </a:p>
        </p:txBody>
      </p:sp>
    </p:spTree>
    <p:extLst>
      <p:ext uri="{BB962C8B-B14F-4D97-AF65-F5344CB8AC3E}">
        <p14:creationId xmlns:p14="http://schemas.microsoft.com/office/powerpoint/2010/main" val="3686952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852572" y="6034156"/>
            <a:ext cx="4671303" cy="338554"/>
          </a:xfrm>
          <a:prstGeom prst="rect">
            <a:avLst/>
          </a:prstGeom>
        </p:spPr>
        <p:txBody>
          <a:bodyPr wrap="square">
            <a:spAutoFit/>
          </a:bodyPr>
          <a:lstStyle/>
          <a:p>
            <a:pPr lvl="0"/>
            <a:r>
              <a:rPr lang="en-US" sz="1600" dirty="0" smtClean="0">
                <a:solidFill>
                  <a:srgbClr val="C00000"/>
                </a:solidFill>
              </a:rPr>
              <a:t>M.G</a:t>
            </a:r>
            <a:r>
              <a:rPr lang="en-US" sz="1600" dirty="0">
                <a:solidFill>
                  <a:srgbClr val="C00000"/>
                </a:solidFill>
              </a:rPr>
              <a:t>., </a:t>
            </a:r>
            <a:r>
              <a:rPr lang="en-US" sz="1600" dirty="0" err="1">
                <a:solidFill>
                  <a:srgbClr val="C00000"/>
                </a:solidFill>
              </a:rPr>
              <a:t>Irastorza</a:t>
            </a:r>
            <a:r>
              <a:rPr lang="en-US" sz="1600" dirty="0">
                <a:solidFill>
                  <a:srgbClr val="C00000"/>
                </a:solidFill>
              </a:rPr>
              <a:t>, Redondo, </a:t>
            </a:r>
            <a:r>
              <a:rPr lang="en-US" sz="1600" dirty="0" smtClean="0">
                <a:solidFill>
                  <a:srgbClr val="C00000"/>
                </a:solidFill>
              </a:rPr>
              <a:t>Ringwald, In preparation</a:t>
            </a:r>
            <a:endParaRPr lang="en-US" sz="1600" dirty="0">
              <a:solidFill>
                <a:srgbClr val="C00000"/>
              </a:solidFill>
            </a:endParaRPr>
          </a:p>
        </p:txBody>
      </p:sp>
      <p:sp>
        <p:nvSpPr>
          <p:cNvPr id="19" name="Rectangle 18"/>
          <p:cNvSpPr/>
          <p:nvPr/>
        </p:nvSpPr>
        <p:spPr>
          <a:xfrm>
            <a:off x="5545766" y="1949998"/>
            <a:ext cx="3404202" cy="923330"/>
          </a:xfrm>
          <a:prstGeom prst="rect">
            <a:avLst/>
          </a:prstGeom>
          <a:noFill/>
        </p:spPr>
        <p:txBody>
          <a:bodyPr wrap="none" lIns="91440" tIns="45720" rIns="91440" bIns="45720">
            <a:spAutoFit/>
          </a:bodyPr>
          <a:lstStyle/>
          <a:p>
            <a:pPr algn="ctr"/>
            <a:r>
              <a:rPr lang="en-US" sz="5400" b="0" cap="none" spc="0" dirty="0" smtClean="0">
                <a:ln w="0"/>
                <a:gradFill>
                  <a:gsLst>
                    <a:gs pos="21000">
                      <a:srgbClr val="53575C"/>
                    </a:gs>
                    <a:gs pos="88000">
                      <a:srgbClr val="C5C7CA"/>
                    </a:gs>
                  </a:gsLst>
                  <a:lin ang="5400000"/>
                </a:gradFill>
                <a:effectLst/>
              </a:rPr>
              <a:t>Preliminary</a:t>
            </a:r>
            <a:endParaRPr lang="en-US" sz="5400" b="0" cap="none" spc="0" dirty="0">
              <a:ln w="0"/>
              <a:gradFill>
                <a:gsLst>
                  <a:gs pos="21000">
                    <a:srgbClr val="53575C"/>
                  </a:gs>
                  <a:gs pos="88000">
                    <a:srgbClr val="C5C7CA"/>
                  </a:gs>
                </a:gsLst>
                <a:lin ang="5400000"/>
              </a:gradFill>
              <a:effectLst/>
            </a:endParaRPr>
          </a:p>
        </p:txBody>
      </p:sp>
      <p:grpSp>
        <p:nvGrpSpPr>
          <p:cNvPr id="80" name="Group 79"/>
          <p:cNvGrpSpPr/>
          <p:nvPr/>
        </p:nvGrpSpPr>
        <p:grpSpPr>
          <a:xfrm>
            <a:off x="6260766" y="3810000"/>
            <a:ext cx="2629107" cy="1569660"/>
            <a:chOff x="6260766" y="3810000"/>
            <a:chExt cx="2629107" cy="1569660"/>
          </a:xfrm>
        </p:grpSpPr>
        <p:graphicFrame>
          <p:nvGraphicFramePr>
            <p:cNvPr id="34" name="Object 33"/>
            <p:cNvGraphicFramePr>
              <a:graphicFrameLocks noChangeAspect="1"/>
            </p:cNvGraphicFramePr>
            <p:nvPr>
              <p:extLst>
                <p:ext uri="{D42A27DB-BD31-4B8C-83A1-F6EECF244321}">
                  <p14:modId xmlns:p14="http://schemas.microsoft.com/office/powerpoint/2010/main" val="303878701"/>
                </p:ext>
              </p:extLst>
            </p:nvPr>
          </p:nvGraphicFramePr>
          <p:xfrm>
            <a:off x="6375063" y="4573449"/>
            <a:ext cx="2452687" cy="414337"/>
          </p:xfrm>
          <a:graphic>
            <a:graphicData uri="http://schemas.openxmlformats.org/presentationml/2006/ole">
              <mc:AlternateContent xmlns:mc="http://schemas.openxmlformats.org/markup-compatibility/2006">
                <mc:Choice xmlns:v="urn:schemas-microsoft-com:vml" Requires="v">
                  <p:oleObj spid="_x0000_s279570" name="Equation" r:id="rId3" imgW="1460160" imgH="253800" progId="Equation.3">
                    <p:embed/>
                  </p:oleObj>
                </mc:Choice>
                <mc:Fallback>
                  <p:oleObj name="Equation" r:id="rId3" imgW="1460160" imgH="253800" progId="Equation.3">
                    <p:embed/>
                    <p:pic>
                      <p:nvPicPr>
                        <p:cNvPr id="0" name=""/>
                        <p:cNvPicPr>
                          <a:picLocks noChangeAspect="1" noChangeArrowheads="1"/>
                        </p:cNvPicPr>
                        <p:nvPr/>
                      </p:nvPicPr>
                      <p:blipFill>
                        <a:blip r:embed="rId4"/>
                        <a:srcRect/>
                        <a:stretch>
                          <a:fillRect/>
                        </a:stretch>
                      </p:blipFill>
                      <p:spPr bwMode="auto">
                        <a:xfrm>
                          <a:off x="6375063" y="4573449"/>
                          <a:ext cx="2452687" cy="414337"/>
                        </a:xfrm>
                        <a:prstGeom prst="rect">
                          <a:avLst/>
                        </a:prstGeom>
                        <a:noFill/>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907684007"/>
                </p:ext>
              </p:extLst>
            </p:nvPr>
          </p:nvGraphicFramePr>
          <p:xfrm>
            <a:off x="6375063" y="4223919"/>
            <a:ext cx="1622425" cy="393700"/>
          </p:xfrm>
          <a:graphic>
            <a:graphicData uri="http://schemas.openxmlformats.org/presentationml/2006/ole">
              <mc:AlternateContent xmlns:mc="http://schemas.openxmlformats.org/markup-compatibility/2006">
                <mc:Choice xmlns:v="urn:schemas-microsoft-com:vml" Requires="v">
                  <p:oleObj spid="_x0000_s279571" name="Equation" r:id="rId5" imgW="965160" imgH="241200" progId="Equation.3">
                    <p:embed/>
                  </p:oleObj>
                </mc:Choice>
                <mc:Fallback>
                  <p:oleObj name="Equation" r:id="rId5" imgW="965160" imgH="241200" progId="Equation.3">
                    <p:embed/>
                    <p:pic>
                      <p:nvPicPr>
                        <p:cNvPr id="0" name=""/>
                        <p:cNvPicPr>
                          <a:picLocks noChangeAspect="1" noChangeArrowheads="1"/>
                        </p:cNvPicPr>
                        <p:nvPr/>
                      </p:nvPicPr>
                      <p:blipFill>
                        <a:blip r:embed="rId6"/>
                        <a:srcRect/>
                        <a:stretch>
                          <a:fillRect/>
                        </a:stretch>
                      </p:blipFill>
                      <p:spPr bwMode="auto">
                        <a:xfrm>
                          <a:off x="6375063" y="4223919"/>
                          <a:ext cx="1622425" cy="393700"/>
                        </a:xfrm>
                        <a:prstGeom prst="rect">
                          <a:avLst/>
                        </a:prstGeom>
                        <a:noFill/>
                        <a:extLst/>
                      </p:spPr>
                    </p:pic>
                  </p:oleObj>
                </mc:Fallback>
              </mc:AlternateContent>
            </a:graphicData>
          </a:graphic>
        </p:graphicFrame>
        <p:sp>
          <p:nvSpPr>
            <p:cNvPr id="79" name="TextBox 78"/>
            <p:cNvSpPr txBox="1"/>
            <p:nvPr/>
          </p:nvSpPr>
          <p:spPr>
            <a:xfrm>
              <a:off x="6260766" y="3810000"/>
              <a:ext cx="2629107" cy="1569660"/>
            </a:xfrm>
            <a:prstGeom prst="rect">
              <a:avLst/>
            </a:prstGeom>
            <a:noFill/>
            <a:ln>
              <a:solidFill>
                <a:srgbClr val="B7C2B7"/>
              </a:solidFill>
            </a:ln>
            <a:effectLst>
              <a:outerShdw blurRad="50800" dist="38100" dir="2700000" algn="tl" rotWithShape="0">
                <a:prstClr val="black">
                  <a:alpha val="40000"/>
                </a:prstClr>
              </a:outerShdw>
            </a:effectLst>
          </p:spPr>
          <p:txBody>
            <a:bodyPr wrap="square" rtlCol="0">
              <a:spAutoFit/>
            </a:bodyPr>
            <a:lstStyle/>
            <a:p>
              <a:r>
                <a:rPr lang="en-US" sz="2000" u="sng" dirty="0" smtClean="0"/>
                <a:t>best fit</a:t>
              </a:r>
              <a:r>
                <a:rPr lang="en-US" sz="2000" dirty="0" smtClean="0"/>
                <a:t>:</a:t>
              </a:r>
            </a:p>
            <a:p>
              <a:endParaRPr lang="en-US" sz="2000" dirty="0" smtClean="0"/>
            </a:p>
            <a:p>
              <a:endParaRPr lang="en-US" sz="2000" dirty="0"/>
            </a:p>
            <a:p>
              <a:endParaRPr lang="en-US" sz="1600" dirty="0" smtClean="0"/>
            </a:p>
            <a:p>
              <a:r>
                <a:rPr lang="en-US" sz="2000" dirty="0" smtClean="0">
                  <a:latin typeface="Symbol" panose="05050102010706020507" pitchFamily="18" charset="2"/>
                </a:rPr>
                <a:t>c</a:t>
              </a:r>
              <a:r>
                <a:rPr lang="en-US" sz="2000" baseline="30000" dirty="0" smtClean="0"/>
                <a:t>2</a:t>
              </a:r>
              <a:r>
                <a:rPr lang="en-US" sz="2000" baseline="-25000" dirty="0" smtClean="0"/>
                <a:t>min</a:t>
              </a:r>
              <a:r>
                <a:rPr lang="en-US" sz="2000" dirty="0" smtClean="0"/>
                <a:t>/</a:t>
              </a:r>
              <a:r>
                <a:rPr lang="en-US" sz="2000" dirty="0" err="1" smtClean="0"/>
                <a:t>d.o.f</a:t>
              </a:r>
              <a:r>
                <a:rPr lang="en-US" sz="2000" dirty="0" smtClean="0"/>
                <a:t>. = 1.14</a:t>
              </a:r>
              <a:endParaRPr lang="en-US" sz="2000" dirty="0"/>
            </a:p>
          </p:txBody>
        </p:sp>
      </p:grpSp>
      <p:sp>
        <p:nvSpPr>
          <p:cNvPr id="12" name="Rectangle 11"/>
          <p:cNvSpPr/>
          <p:nvPr/>
        </p:nvSpPr>
        <p:spPr>
          <a:xfrm>
            <a:off x="945985" y="1007198"/>
            <a:ext cx="5811206" cy="677108"/>
          </a:xfrm>
          <a:prstGeom prst="rect">
            <a:avLst/>
          </a:prstGeom>
        </p:spPr>
        <p:txBody>
          <a:bodyPr wrap="none">
            <a:spAutoFit/>
          </a:bodyPr>
          <a:lstStyle/>
          <a:p>
            <a:pPr algn="ctr"/>
            <a:r>
              <a:rPr lang="en-US" sz="2000" u="sng" dirty="0" smtClean="0">
                <a:solidFill>
                  <a:srgbClr val="214A8F"/>
                </a:solidFill>
                <a:effectLst>
                  <a:outerShdw blurRad="38100" dist="38100" dir="2700000" algn="tl">
                    <a:srgbClr val="000000">
                      <a:alpha val="43137"/>
                    </a:srgbClr>
                  </a:outerShdw>
                </a:effectLst>
                <a:latin typeface="Arial"/>
              </a:rPr>
              <a:t>ALPs </a:t>
            </a:r>
            <a:r>
              <a:rPr lang="en-US" sz="2000" u="sng" dirty="0">
                <a:solidFill>
                  <a:srgbClr val="214A8F"/>
                </a:solidFill>
                <a:effectLst>
                  <a:outerShdw blurRad="38100" dist="38100" dir="2700000" algn="tl">
                    <a:srgbClr val="000000">
                      <a:alpha val="43137"/>
                    </a:srgbClr>
                  </a:outerShdw>
                </a:effectLst>
                <a:latin typeface="Arial"/>
              </a:rPr>
              <a:t>interacting with both photons and electrons</a:t>
            </a:r>
            <a:r>
              <a:rPr lang="en-US" sz="2000" dirty="0" smtClean="0">
                <a:solidFill>
                  <a:srgbClr val="214A8F"/>
                </a:solidFill>
                <a:effectLst>
                  <a:outerShdw blurRad="38100" dist="38100" dir="2700000" algn="tl">
                    <a:srgbClr val="000000">
                      <a:alpha val="43137"/>
                    </a:srgbClr>
                  </a:outerShdw>
                </a:effectLst>
                <a:latin typeface="Arial"/>
              </a:rPr>
              <a:t>:</a:t>
            </a:r>
            <a:endParaRPr lang="en-US" dirty="0"/>
          </a:p>
          <a:p>
            <a:pPr algn="ctr"/>
            <a:endParaRPr lang="en-US" u="sng" dirty="0">
              <a:solidFill>
                <a:srgbClr val="214A8F"/>
              </a:solidFill>
              <a:effectLst>
                <a:outerShdw blurRad="38100" dist="38100" dir="2700000" algn="tl">
                  <a:srgbClr val="000000">
                    <a:alpha val="43137"/>
                  </a:srgbClr>
                </a:outerShdw>
              </a:effectLst>
            </a:endParaRPr>
          </a:p>
        </p:txBody>
      </p:sp>
      <p:grpSp>
        <p:nvGrpSpPr>
          <p:cNvPr id="13" name="Group 12"/>
          <p:cNvGrpSpPr/>
          <p:nvPr/>
        </p:nvGrpSpPr>
        <p:grpSpPr>
          <a:xfrm>
            <a:off x="852572" y="1695279"/>
            <a:ext cx="4344442" cy="4284103"/>
            <a:chOff x="834245" y="1524000"/>
            <a:chExt cx="4344442" cy="4284103"/>
          </a:xfrm>
        </p:grpSpPr>
        <p:pic>
          <p:nvPicPr>
            <p:cNvPr id="14" name="Picture 13"/>
            <p:cNvPicPr>
              <a:picLocks noChangeAspect="1"/>
            </p:cNvPicPr>
            <p:nvPr/>
          </p:nvPicPr>
          <p:blipFill>
            <a:blip r:embed="rId7"/>
            <a:stretch>
              <a:fillRect/>
            </a:stretch>
          </p:blipFill>
          <p:spPr>
            <a:xfrm>
              <a:off x="834245" y="1524000"/>
              <a:ext cx="4344442" cy="4284103"/>
            </a:xfrm>
            <a:prstGeom prst="rect">
              <a:avLst/>
            </a:prstGeom>
          </p:spPr>
        </p:pic>
        <p:sp>
          <p:nvSpPr>
            <p:cNvPr id="15" name="TextBox 14"/>
            <p:cNvSpPr txBox="1"/>
            <p:nvPr/>
          </p:nvSpPr>
          <p:spPr>
            <a:xfrm>
              <a:off x="2671735" y="3200400"/>
              <a:ext cx="516488" cy="369332"/>
            </a:xfrm>
            <a:prstGeom prst="rect">
              <a:avLst/>
            </a:prstGeom>
            <a:noFill/>
          </p:spPr>
          <p:txBody>
            <a:bodyPr wrap="none" rtlCol="0">
              <a:spAutoFit/>
            </a:bodyPr>
            <a:lstStyle/>
            <a:p>
              <a:r>
                <a:rPr lang="en-US" dirty="0" smtClean="0">
                  <a:solidFill>
                    <a:srgbClr val="C00000"/>
                  </a:solidFill>
                </a:rPr>
                <a:t>1 </a:t>
              </a:r>
              <a:r>
                <a:rPr lang="en-US" dirty="0" smtClean="0">
                  <a:solidFill>
                    <a:srgbClr val="C00000"/>
                  </a:solidFill>
                  <a:sym typeface="Symbol" panose="05050102010706020507" pitchFamily="18" charset="2"/>
                </a:rPr>
                <a:t></a:t>
              </a:r>
              <a:endParaRPr lang="en-US" dirty="0">
                <a:solidFill>
                  <a:srgbClr val="C00000"/>
                </a:solidFill>
              </a:endParaRPr>
            </a:p>
          </p:txBody>
        </p:sp>
        <p:sp>
          <p:nvSpPr>
            <p:cNvPr id="16" name="TextBox 15"/>
            <p:cNvSpPr txBox="1"/>
            <p:nvPr/>
          </p:nvSpPr>
          <p:spPr>
            <a:xfrm>
              <a:off x="2820790" y="2338251"/>
              <a:ext cx="516488" cy="369332"/>
            </a:xfrm>
            <a:prstGeom prst="rect">
              <a:avLst/>
            </a:prstGeom>
            <a:noFill/>
          </p:spPr>
          <p:txBody>
            <a:bodyPr wrap="square" rtlCol="0">
              <a:spAutoFit/>
            </a:bodyPr>
            <a:lstStyle/>
            <a:p>
              <a:r>
                <a:rPr lang="en-US" dirty="0" smtClean="0">
                  <a:solidFill>
                    <a:srgbClr val="C00000"/>
                  </a:solidFill>
                </a:rPr>
                <a:t>2 </a:t>
              </a:r>
              <a:r>
                <a:rPr lang="en-US" dirty="0" smtClean="0">
                  <a:solidFill>
                    <a:srgbClr val="C00000"/>
                  </a:solidFill>
                  <a:sym typeface="Symbol" panose="05050102010706020507" pitchFamily="18" charset="2"/>
                </a:rPr>
                <a:t></a:t>
              </a:r>
              <a:endParaRPr lang="en-US" dirty="0">
                <a:solidFill>
                  <a:srgbClr val="C00000"/>
                </a:solidFill>
              </a:endParaRPr>
            </a:p>
          </p:txBody>
        </p:sp>
        <p:cxnSp>
          <p:nvCxnSpPr>
            <p:cNvPr id="17" name="Straight Arrow Connector 16"/>
            <p:cNvCxnSpPr/>
            <p:nvPr/>
          </p:nvCxnSpPr>
          <p:spPr>
            <a:xfrm>
              <a:off x="2590800" y="1752600"/>
              <a:ext cx="673910" cy="0"/>
            </a:xfrm>
            <a:prstGeom prst="straightConnector1">
              <a:avLst/>
            </a:prstGeom>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50889" y="1742866"/>
              <a:ext cx="659155" cy="323165"/>
            </a:xfrm>
            <a:prstGeom prst="rect">
              <a:avLst/>
            </a:prstGeom>
            <a:noFill/>
          </p:spPr>
          <p:txBody>
            <a:bodyPr wrap="none" rtlCol="0">
              <a:spAutoFit/>
            </a:bodyPr>
            <a:lstStyle/>
            <a:p>
              <a:r>
                <a:rPr lang="en-US" sz="1500" dirty="0" smtClean="0"/>
                <a:t>WDLF</a:t>
              </a:r>
              <a:endParaRPr lang="en-US" sz="1500" dirty="0"/>
            </a:p>
          </p:txBody>
        </p:sp>
        <p:cxnSp>
          <p:nvCxnSpPr>
            <p:cNvPr id="20" name="Straight Arrow Connector 19"/>
            <p:cNvCxnSpPr/>
            <p:nvPr/>
          </p:nvCxnSpPr>
          <p:spPr>
            <a:xfrm>
              <a:off x="2209800" y="2078802"/>
              <a:ext cx="2590800" cy="0"/>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04250" y="2078802"/>
              <a:ext cx="542649" cy="323165"/>
            </a:xfrm>
            <a:prstGeom prst="rect">
              <a:avLst/>
            </a:prstGeom>
            <a:noFill/>
          </p:spPr>
          <p:txBody>
            <a:bodyPr wrap="none" rtlCol="0">
              <a:spAutoFit/>
            </a:bodyPr>
            <a:lstStyle/>
            <a:p>
              <a:r>
                <a:rPr lang="en-US" sz="1500" dirty="0" smtClean="0">
                  <a:solidFill>
                    <a:srgbClr val="C00000"/>
                  </a:solidFill>
                </a:rPr>
                <a:t>RGB</a:t>
              </a:r>
              <a:endParaRPr lang="en-US" sz="1500" dirty="0">
                <a:solidFill>
                  <a:srgbClr val="C00000"/>
                </a:solidFill>
              </a:endParaRPr>
            </a:p>
          </p:txBody>
        </p:sp>
        <p:cxnSp>
          <p:nvCxnSpPr>
            <p:cNvPr id="22" name="Straight Arrow Connector 21"/>
            <p:cNvCxnSpPr/>
            <p:nvPr/>
          </p:nvCxnSpPr>
          <p:spPr>
            <a:xfrm flipH="1" flipV="1">
              <a:off x="3450630" y="3250908"/>
              <a:ext cx="502750" cy="23899"/>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3049061">
              <a:off x="3844712" y="3131080"/>
              <a:ext cx="618118" cy="323165"/>
            </a:xfrm>
            <a:prstGeom prst="rect">
              <a:avLst/>
            </a:prstGeom>
            <a:noFill/>
            <a:ln>
              <a:noFill/>
            </a:ln>
          </p:spPr>
          <p:txBody>
            <a:bodyPr wrap="none" rtlCol="0">
              <a:spAutoFit/>
            </a:bodyPr>
            <a:lstStyle/>
            <a:p>
              <a:r>
                <a:rPr lang="en-US" sz="1500" dirty="0" smtClean="0">
                  <a:solidFill>
                    <a:srgbClr val="002060"/>
                  </a:solidFill>
                </a:rPr>
                <a:t>R-par</a:t>
              </a:r>
              <a:endParaRPr lang="en-US" sz="1500" dirty="0">
                <a:solidFill>
                  <a:srgbClr val="002060"/>
                </a:solidFill>
              </a:endParaRPr>
            </a:p>
          </p:txBody>
        </p:sp>
        <p:cxnSp>
          <p:nvCxnSpPr>
            <p:cNvPr id="24" name="Straight Arrow Connector 23"/>
            <p:cNvCxnSpPr/>
            <p:nvPr/>
          </p:nvCxnSpPr>
          <p:spPr>
            <a:xfrm flipH="1">
              <a:off x="2057400" y="3323272"/>
              <a:ext cx="1895980" cy="1840176"/>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CustomShape 1"/>
          <p:cNvSpPr/>
          <p:nvPr/>
        </p:nvSpPr>
        <p:spPr>
          <a:xfrm>
            <a:off x="838200" y="189000"/>
            <a:ext cx="76200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Detection Potential</a:t>
            </a:r>
            <a:endParaRPr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4732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127195"/>
            <a:ext cx="6172200" cy="528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6225659"/>
            <a:ext cx="6214073" cy="369332"/>
          </a:xfrm>
          <a:prstGeom prst="rect">
            <a:avLst/>
          </a:prstGeom>
          <a:noFill/>
        </p:spPr>
        <p:txBody>
          <a:bodyPr wrap="none" rtlCol="0">
            <a:spAutoFit/>
          </a:bodyPr>
          <a:lstStyle/>
          <a:p>
            <a:r>
              <a:rPr lang="en-US" dirty="0" smtClean="0">
                <a:solidFill>
                  <a:srgbClr val="C00000"/>
                </a:solidFill>
              </a:rPr>
              <a:t>G. </a:t>
            </a:r>
            <a:r>
              <a:rPr lang="en-US" dirty="0" err="1" smtClean="0">
                <a:solidFill>
                  <a:srgbClr val="C00000"/>
                </a:solidFill>
              </a:rPr>
              <a:t>Raffelt</a:t>
            </a:r>
            <a:r>
              <a:rPr lang="en-US" dirty="0" smtClean="0">
                <a:solidFill>
                  <a:srgbClr val="C00000"/>
                </a:solidFill>
              </a:rPr>
              <a:t>, “Stars as laboratories for fundamental physics” (1996)</a:t>
            </a:r>
            <a:endParaRPr lang="en-US" dirty="0">
              <a:solidFill>
                <a:srgbClr val="C00000"/>
              </a:solidFill>
            </a:endParaRPr>
          </a:p>
        </p:txBody>
      </p:sp>
      <p:sp>
        <p:nvSpPr>
          <p:cNvPr id="5" name="CustomShape 1"/>
          <p:cNvSpPr/>
          <p:nvPr/>
        </p:nvSpPr>
        <p:spPr>
          <a:xfrm>
            <a:off x="914400" y="189000"/>
            <a:ext cx="7010400" cy="577800"/>
          </a:xfrm>
          <a:prstGeom prst="rect">
            <a:avLst/>
          </a:prstGeom>
        </p:spPr>
        <p:txBody>
          <a:bodyPr lIns="90000" tIns="45000" rIns="90000" bIns="45000"/>
          <a:lstStyle/>
          <a:p>
            <a:pPr algn="ctr"/>
            <a:r>
              <a:rPr lang="en-US" sz="4400" dirty="0" smtClean="0">
                <a:solidFill>
                  <a:srgbClr val="CC3300"/>
                </a:solidFill>
                <a:effectLst>
                  <a:outerShdw blurRad="38100" dist="38100" dir="2700000" algn="tl">
                    <a:srgbClr val="000000">
                      <a:alpha val="43137"/>
                    </a:srgbClr>
                  </a:outerShdw>
                </a:effectLst>
                <a:latin typeface="Arial"/>
              </a:rPr>
              <a:t>Stars as Laboratories</a:t>
            </a:r>
            <a:endParaRPr sz="2800" dirty="0">
              <a:effectLst>
                <a:outerShdw blurRad="38100" dist="38100" dir="2700000" algn="tl">
                  <a:srgbClr val="000000">
                    <a:alpha val="43137"/>
                  </a:srgbClr>
                </a:outerShdw>
              </a:effectLst>
            </a:endParaRPr>
          </a:p>
        </p:txBody>
      </p:sp>
      <p:sp>
        <p:nvSpPr>
          <p:cNvPr id="3" name="Rounded Rectangular Callout 2"/>
          <p:cNvSpPr/>
          <p:nvPr/>
        </p:nvSpPr>
        <p:spPr>
          <a:xfrm>
            <a:off x="6096001" y="1007515"/>
            <a:ext cx="2743200" cy="1371918"/>
          </a:xfrm>
          <a:prstGeom prst="wedgeRoundRectCallout">
            <a:avLst>
              <a:gd name="adj1" fmla="val -73835"/>
              <a:gd name="adj2" fmla="val -10032"/>
              <a:gd name="adj3" fmla="val 16667"/>
            </a:avLst>
          </a:prstGeom>
          <a:solidFill>
            <a:schemeClr val="bg1">
              <a:lumMod val="95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685800">
              <a:lnSpc>
                <a:spcPct val="107000"/>
              </a:lnSpc>
              <a:buFont typeface="Arial" panose="020B0604020202020204" pitchFamily="34" charset="0"/>
              <a:buChar char="•"/>
              <a:tabLst>
                <a:tab pos="457200" algn="l"/>
              </a:tabLst>
            </a:pPr>
            <a:r>
              <a:rPr lang="en-US" sz="1600" dirty="0">
                <a:solidFill>
                  <a:prstClr val="black"/>
                </a:solidFill>
              </a:rPr>
              <a:t>Neutrino magnetic moment (</a:t>
            </a:r>
            <a:r>
              <a:rPr lang="en-US" sz="1600" dirty="0" err="1">
                <a:solidFill>
                  <a:prstClr val="black"/>
                </a:solidFill>
                <a:latin typeface="Symbol" panose="05050102010706020507" pitchFamily="18" charset="2"/>
              </a:rPr>
              <a:t>m</a:t>
            </a:r>
            <a:r>
              <a:rPr lang="en-US" sz="1600" baseline="-25000" dirty="0" err="1">
                <a:solidFill>
                  <a:prstClr val="black"/>
                </a:solidFill>
                <a:latin typeface="Symbol" panose="05050102010706020507" pitchFamily="18" charset="2"/>
              </a:rPr>
              <a:t>n</a:t>
            </a:r>
            <a:r>
              <a:rPr lang="en-US" sz="1600" dirty="0">
                <a:solidFill>
                  <a:prstClr val="black"/>
                </a:solidFill>
                <a:latin typeface="Symbol" panose="05050102010706020507" pitchFamily="18" charset="2"/>
              </a:rPr>
              <a:t>)</a:t>
            </a:r>
          </a:p>
          <a:p>
            <a:pPr marL="342900" lvl="0" indent="-342900" defTabSz="685800">
              <a:lnSpc>
                <a:spcPct val="107000"/>
              </a:lnSpc>
              <a:buFont typeface="Arial" panose="020B0604020202020204" pitchFamily="34" charset="0"/>
              <a:buChar char="•"/>
              <a:tabLst>
                <a:tab pos="457200" algn="l"/>
              </a:tabLst>
            </a:pPr>
            <a:r>
              <a:rPr lang="en-US" sz="1600" dirty="0">
                <a:solidFill>
                  <a:prstClr val="black"/>
                </a:solidFill>
              </a:rPr>
              <a:t>Axion-electron coupling (</a:t>
            </a:r>
            <a:r>
              <a:rPr lang="en-US" sz="1600" i="1" dirty="0" err="1">
                <a:solidFill>
                  <a:prstClr val="black"/>
                </a:solidFill>
                <a:latin typeface="Bookman Old Style" panose="02050604050505020204" pitchFamily="18" charset="0"/>
              </a:rPr>
              <a:t>g</a:t>
            </a:r>
            <a:r>
              <a:rPr lang="en-US" sz="1600" i="1" baseline="-25000" dirty="0" err="1">
                <a:solidFill>
                  <a:prstClr val="black"/>
                </a:solidFill>
                <a:latin typeface="Bookman Old Style" panose="02050604050505020204" pitchFamily="18" charset="0"/>
              </a:rPr>
              <a:t>ae</a:t>
            </a:r>
            <a:r>
              <a:rPr lang="en-US" sz="1600" dirty="0">
                <a:solidFill>
                  <a:prstClr val="black"/>
                </a:solidFill>
              </a:rPr>
              <a:t>)</a:t>
            </a:r>
          </a:p>
          <a:p>
            <a:pPr marL="342900" lvl="0" indent="-342900" defTabSz="685800">
              <a:lnSpc>
                <a:spcPct val="107000"/>
              </a:lnSpc>
              <a:buFont typeface="Arial" panose="020B0604020202020204" pitchFamily="34" charset="0"/>
              <a:buChar char="•"/>
              <a:tabLst>
                <a:tab pos="457200" algn="l"/>
              </a:tabLst>
              <a:defRPr/>
            </a:pPr>
            <a:r>
              <a:rPr lang="en-US" sz="1600" dirty="0">
                <a:solidFill>
                  <a:prstClr val="black"/>
                </a:solidFill>
              </a:rPr>
              <a:t>Hidden Photons</a:t>
            </a:r>
            <a:endParaRPr lang="en-US" sz="1600" i="1" dirty="0">
              <a:solidFill>
                <a:prstClr val="black"/>
              </a:solidFill>
              <a:latin typeface="Tw Cen MT" panose="020B0602020104020603" pitchFamily="34" charset="0"/>
              <a:ea typeface="Times New Roman" panose="02020603050405020304" pitchFamily="18" charset="0"/>
              <a:cs typeface="Arial" panose="020B0604020202020204" pitchFamily="34" charset="0"/>
            </a:endParaRPr>
          </a:p>
        </p:txBody>
      </p:sp>
      <p:sp>
        <p:nvSpPr>
          <p:cNvPr id="6" name="Rounded Rectangular Callout 5"/>
          <p:cNvSpPr/>
          <p:nvPr/>
        </p:nvSpPr>
        <p:spPr>
          <a:xfrm>
            <a:off x="342901" y="3992067"/>
            <a:ext cx="1905000" cy="1371918"/>
          </a:xfrm>
          <a:prstGeom prst="wedgeRoundRectCallout">
            <a:avLst>
              <a:gd name="adj1" fmla="val 84579"/>
              <a:gd name="adj2" fmla="val -44011"/>
              <a:gd name="adj3" fmla="val 16667"/>
            </a:avLst>
          </a:prstGeom>
          <a:solidFill>
            <a:schemeClr val="bg1">
              <a:lumMod val="95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685800">
              <a:lnSpc>
                <a:spcPct val="107000"/>
              </a:lnSpc>
              <a:buFont typeface="Arial" panose="020B0604020202020204" pitchFamily="34" charset="0"/>
              <a:buChar char="•"/>
              <a:tabLst>
                <a:tab pos="457200" algn="l"/>
              </a:tabLst>
            </a:pPr>
            <a:r>
              <a:rPr lang="en-US" sz="1600" dirty="0">
                <a:solidFill>
                  <a:prstClr val="black"/>
                </a:solidFill>
              </a:rPr>
              <a:t>Neutrino magnetic moment (</a:t>
            </a:r>
            <a:r>
              <a:rPr lang="en-US" sz="1600" dirty="0" err="1">
                <a:solidFill>
                  <a:prstClr val="black"/>
                </a:solidFill>
                <a:latin typeface="Symbol" panose="05050102010706020507" pitchFamily="18" charset="2"/>
              </a:rPr>
              <a:t>m</a:t>
            </a:r>
            <a:r>
              <a:rPr lang="en-US" sz="1600" baseline="-25000" dirty="0" err="1">
                <a:solidFill>
                  <a:prstClr val="black"/>
                </a:solidFill>
                <a:latin typeface="Symbol" panose="05050102010706020507" pitchFamily="18" charset="2"/>
              </a:rPr>
              <a:t>n</a:t>
            </a:r>
            <a:r>
              <a:rPr lang="en-US" sz="1600" dirty="0">
                <a:solidFill>
                  <a:prstClr val="black"/>
                </a:solidFill>
                <a:latin typeface="Symbol" panose="05050102010706020507" pitchFamily="18" charset="2"/>
              </a:rPr>
              <a:t>)</a:t>
            </a:r>
          </a:p>
          <a:p>
            <a:pPr marL="342900" lvl="0" indent="-342900" defTabSz="685800">
              <a:lnSpc>
                <a:spcPct val="107000"/>
              </a:lnSpc>
              <a:buFont typeface="Arial" panose="020B0604020202020204" pitchFamily="34" charset="0"/>
              <a:buChar char="•"/>
              <a:tabLst>
                <a:tab pos="457200" algn="l"/>
              </a:tabLst>
            </a:pPr>
            <a:r>
              <a:rPr lang="en-US" sz="1600" dirty="0">
                <a:solidFill>
                  <a:prstClr val="black"/>
                </a:solidFill>
              </a:rPr>
              <a:t>Axion-electron coupling (</a:t>
            </a:r>
            <a:r>
              <a:rPr lang="en-US" sz="1600" i="1" dirty="0" err="1">
                <a:solidFill>
                  <a:prstClr val="black"/>
                </a:solidFill>
                <a:latin typeface="Bookman Old Style" panose="02050604050505020204" pitchFamily="18" charset="0"/>
              </a:rPr>
              <a:t>g</a:t>
            </a:r>
            <a:r>
              <a:rPr lang="en-US" sz="1600" i="1" baseline="-25000" dirty="0" err="1">
                <a:solidFill>
                  <a:prstClr val="black"/>
                </a:solidFill>
                <a:latin typeface="Bookman Old Style" panose="02050604050505020204" pitchFamily="18" charset="0"/>
              </a:rPr>
              <a:t>ae</a:t>
            </a:r>
            <a:r>
              <a:rPr lang="en-US" sz="1600" dirty="0" smtClean="0">
                <a:solidFill>
                  <a:prstClr val="black"/>
                </a:solidFill>
              </a:rPr>
              <a:t>)</a:t>
            </a:r>
            <a:endParaRPr lang="en-US" sz="1600" dirty="0">
              <a:solidFill>
                <a:prstClr val="black"/>
              </a:solidFill>
            </a:endParaRPr>
          </a:p>
        </p:txBody>
      </p:sp>
      <p:sp>
        <p:nvSpPr>
          <p:cNvPr id="7" name="Rounded Rectangular Callout 6"/>
          <p:cNvSpPr/>
          <p:nvPr/>
        </p:nvSpPr>
        <p:spPr>
          <a:xfrm>
            <a:off x="228600" y="1201270"/>
            <a:ext cx="2133599" cy="1887926"/>
          </a:xfrm>
          <a:prstGeom prst="wedgeRoundRectCallout">
            <a:avLst>
              <a:gd name="adj1" fmla="val 142882"/>
              <a:gd name="adj2" fmla="val 39630"/>
              <a:gd name="adj3" fmla="val 16667"/>
            </a:avLst>
          </a:prstGeom>
          <a:solidFill>
            <a:schemeClr val="bg1">
              <a:lumMod val="9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685800">
              <a:lnSpc>
                <a:spcPct val="107000"/>
              </a:lnSpc>
              <a:buFont typeface="Arial" panose="020B0604020202020204" pitchFamily="34" charset="0"/>
              <a:buChar char="•"/>
              <a:tabLst>
                <a:tab pos="457200" algn="l"/>
              </a:tabLst>
            </a:pPr>
            <a:r>
              <a:rPr lang="en-US" sz="1600" dirty="0" err="1" smtClean="0">
                <a:solidFill>
                  <a:prstClr val="black"/>
                </a:solidFill>
              </a:rPr>
              <a:t>minicharged</a:t>
            </a:r>
            <a:r>
              <a:rPr lang="en-US" sz="1600" dirty="0" smtClean="0">
                <a:solidFill>
                  <a:prstClr val="black"/>
                </a:solidFill>
              </a:rPr>
              <a:t> fermions</a:t>
            </a:r>
          </a:p>
          <a:p>
            <a:pPr marL="342900" lvl="0" indent="-342900" defTabSz="685800">
              <a:lnSpc>
                <a:spcPct val="107000"/>
              </a:lnSpc>
              <a:buFont typeface="Arial" panose="020B0604020202020204" pitchFamily="34" charset="0"/>
              <a:buChar char="•"/>
              <a:tabLst>
                <a:tab pos="457200" algn="l"/>
              </a:tabLst>
            </a:pPr>
            <a:r>
              <a:rPr lang="en-US" sz="1600" dirty="0" smtClean="0">
                <a:solidFill>
                  <a:prstClr val="black"/>
                </a:solidFill>
              </a:rPr>
              <a:t>Hidden Photons</a:t>
            </a:r>
          </a:p>
          <a:p>
            <a:pPr marL="342900" lvl="0" indent="-342900" defTabSz="685800">
              <a:lnSpc>
                <a:spcPct val="107000"/>
              </a:lnSpc>
              <a:buFont typeface="Arial" panose="020B0604020202020204" pitchFamily="34" charset="0"/>
              <a:buChar char="•"/>
              <a:tabLst>
                <a:tab pos="457200" algn="l"/>
              </a:tabLst>
            </a:pPr>
            <a:r>
              <a:rPr lang="en-US" sz="1600" dirty="0" err="1" smtClean="0">
                <a:solidFill>
                  <a:prstClr val="black"/>
                </a:solidFill>
              </a:rPr>
              <a:t>Extradimensions</a:t>
            </a:r>
            <a:endParaRPr lang="en-US" sz="1600" dirty="0">
              <a:solidFill>
                <a:prstClr val="black"/>
              </a:solidFill>
              <a:latin typeface="Symbol" panose="05050102010706020507" pitchFamily="18" charset="2"/>
            </a:endParaRPr>
          </a:p>
          <a:p>
            <a:pPr marL="342900" lvl="0" indent="-342900" defTabSz="685800">
              <a:lnSpc>
                <a:spcPct val="107000"/>
              </a:lnSpc>
              <a:buFont typeface="Arial" panose="020B0604020202020204" pitchFamily="34" charset="0"/>
              <a:buChar char="•"/>
              <a:tabLst>
                <a:tab pos="457200" algn="l"/>
              </a:tabLst>
            </a:pPr>
            <a:r>
              <a:rPr lang="en-US" sz="1600" dirty="0" smtClean="0">
                <a:solidFill>
                  <a:prstClr val="black"/>
                </a:solidFill>
              </a:rPr>
              <a:t>Axion-photon </a:t>
            </a:r>
            <a:r>
              <a:rPr lang="en-US" sz="1600" dirty="0">
                <a:solidFill>
                  <a:prstClr val="black"/>
                </a:solidFill>
              </a:rPr>
              <a:t>coupling (</a:t>
            </a:r>
            <a:r>
              <a:rPr lang="en-US" sz="1600" i="1" dirty="0" smtClean="0">
                <a:solidFill>
                  <a:prstClr val="black"/>
                </a:solidFill>
                <a:latin typeface="Bookman Old Style" panose="02050604050505020204" pitchFamily="18" charset="0"/>
              </a:rPr>
              <a:t>g</a:t>
            </a:r>
            <a:r>
              <a:rPr lang="en-US" sz="1600" i="1" baseline="-25000" dirty="0" smtClean="0">
                <a:solidFill>
                  <a:prstClr val="black"/>
                </a:solidFill>
                <a:latin typeface="Bookman Old Style" panose="02050604050505020204" pitchFamily="18" charset="0"/>
              </a:rPr>
              <a:t>a</a:t>
            </a:r>
            <a:r>
              <a:rPr lang="en-US" sz="1600" baseline="-25000" dirty="0" smtClean="0">
                <a:solidFill>
                  <a:prstClr val="black"/>
                </a:solidFill>
                <a:latin typeface="Symbol" panose="05050102010706020507" pitchFamily="18" charset="2"/>
              </a:rPr>
              <a:t>g</a:t>
            </a:r>
            <a:r>
              <a:rPr lang="en-US" sz="1600" dirty="0" smtClean="0">
                <a:solidFill>
                  <a:prstClr val="black"/>
                </a:solidFill>
              </a:rPr>
              <a:t>)</a:t>
            </a:r>
            <a:endParaRPr lang="en-US" sz="1600" dirty="0">
              <a:solidFill>
                <a:prstClr val="black"/>
              </a:solidFill>
            </a:endParaRPr>
          </a:p>
        </p:txBody>
      </p:sp>
      <p:sp>
        <p:nvSpPr>
          <p:cNvPr id="8" name="Rounded Rectangular Callout 7"/>
          <p:cNvSpPr/>
          <p:nvPr/>
        </p:nvSpPr>
        <p:spPr>
          <a:xfrm>
            <a:off x="6858000" y="3992067"/>
            <a:ext cx="2133599" cy="932494"/>
          </a:xfrm>
          <a:prstGeom prst="wedgeRoundRectCallout">
            <a:avLst>
              <a:gd name="adj1" fmla="val -149135"/>
              <a:gd name="adj2" fmla="val -226461"/>
              <a:gd name="adj3" fmla="val 16667"/>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685800">
              <a:lnSpc>
                <a:spcPct val="107000"/>
              </a:lnSpc>
              <a:buFont typeface="Arial" panose="020B0604020202020204" pitchFamily="34" charset="0"/>
              <a:buChar char="•"/>
              <a:tabLst>
                <a:tab pos="457200" algn="l"/>
              </a:tabLst>
            </a:pPr>
            <a:r>
              <a:rPr lang="en-US" sz="1600" dirty="0" smtClean="0">
                <a:solidFill>
                  <a:prstClr val="black"/>
                </a:solidFill>
              </a:rPr>
              <a:t>Axion-photon </a:t>
            </a:r>
            <a:r>
              <a:rPr lang="en-US" sz="1600" dirty="0">
                <a:solidFill>
                  <a:prstClr val="black"/>
                </a:solidFill>
              </a:rPr>
              <a:t>coupling (</a:t>
            </a:r>
            <a:r>
              <a:rPr lang="en-US" sz="1600" i="1" dirty="0" smtClean="0">
                <a:solidFill>
                  <a:prstClr val="black"/>
                </a:solidFill>
                <a:latin typeface="Bookman Old Style" panose="02050604050505020204" pitchFamily="18" charset="0"/>
              </a:rPr>
              <a:t>g</a:t>
            </a:r>
            <a:r>
              <a:rPr lang="en-US" sz="1600" i="1" baseline="-25000" dirty="0" smtClean="0">
                <a:solidFill>
                  <a:prstClr val="black"/>
                </a:solidFill>
                <a:latin typeface="Bookman Old Style" panose="02050604050505020204" pitchFamily="18" charset="0"/>
              </a:rPr>
              <a:t>a</a:t>
            </a:r>
            <a:r>
              <a:rPr lang="en-US" sz="1600" baseline="-25000" dirty="0" smtClean="0">
                <a:solidFill>
                  <a:prstClr val="black"/>
                </a:solidFill>
                <a:latin typeface="Symbol" panose="05050102010706020507" pitchFamily="18" charset="2"/>
              </a:rPr>
              <a:t>g</a:t>
            </a:r>
            <a:r>
              <a:rPr lang="en-US" sz="1600" dirty="0" smtClean="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val="1062129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92328" y="1686031"/>
            <a:ext cx="5157216" cy="4142964"/>
          </a:xfrm>
          <a:prstGeom prst="rect">
            <a:avLst/>
          </a:prstGeom>
        </p:spPr>
      </p:pic>
      <p:sp>
        <p:nvSpPr>
          <p:cNvPr id="11" name="Rectangle 10"/>
          <p:cNvSpPr/>
          <p:nvPr/>
        </p:nvSpPr>
        <p:spPr>
          <a:xfrm>
            <a:off x="1066800" y="1278560"/>
            <a:ext cx="2110129" cy="400110"/>
          </a:xfrm>
          <a:prstGeom prst="rect">
            <a:avLst/>
          </a:prstGeom>
        </p:spPr>
        <p:txBody>
          <a:bodyPr wrap="none">
            <a:spAutoFit/>
          </a:bodyPr>
          <a:lstStyle/>
          <a:p>
            <a:pPr algn="ctr"/>
            <a:r>
              <a:rPr lang="en-US" sz="2000" u="sng" dirty="0" smtClean="0">
                <a:solidFill>
                  <a:srgbClr val="214A8F"/>
                </a:solidFill>
                <a:effectLst>
                  <a:outerShdw blurRad="38100" dist="38100" dir="2700000" algn="tl">
                    <a:srgbClr val="000000">
                      <a:alpha val="43137"/>
                    </a:srgbClr>
                  </a:outerShdw>
                </a:effectLst>
                <a:latin typeface="Arial"/>
              </a:rPr>
              <a:t>Hadronic Axions</a:t>
            </a:r>
            <a:r>
              <a:rPr lang="en-US" sz="2000" dirty="0" smtClean="0">
                <a:solidFill>
                  <a:srgbClr val="214A8F"/>
                </a:solidFill>
                <a:effectLst>
                  <a:outerShdw blurRad="38100" dist="38100" dir="2700000" algn="tl">
                    <a:srgbClr val="000000">
                      <a:alpha val="43137"/>
                    </a:srgbClr>
                  </a:outerShdw>
                </a:effectLst>
                <a:latin typeface="Arial"/>
              </a:rPr>
              <a:t>:</a:t>
            </a:r>
            <a:endParaRPr lang="en-US" dirty="0"/>
          </a:p>
        </p:txBody>
      </p:sp>
      <p:sp>
        <p:nvSpPr>
          <p:cNvPr id="5" name="Rectangle 4"/>
          <p:cNvSpPr/>
          <p:nvPr/>
        </p:nvSpPr>
        <p:spPr>
          <a:xfrm>
            <a:off x="6226920" y="1357114"/>
            <a:ext cx="2688479" cy="2862322"/>
          </a:xfrm>
          <a:prstGeom prst="rect">
            <a:avLst/>
          </a:prstGeom>
        </p:spPr>
        <p:txBody>
          <a:bodyPr wrap="square">
            <a:spAutoFit/>
          </a:bodyPr>
          <a:lstStyle/>
          <a:p>
            <a:r>
              <a:rPr lang="it-IT" dirty="0" smtClean="0"/>
              <a:t>Interactions with electrons are suppressed but not eliminated. </a:t>
            </a:r>
          </a:p>
          <a:p>
            <a:endParaRPr lang="it-IT" dirty="0"/>
          </a:p>
          <a:p>
            <a:r>
              <a:rPr lang="it-IT" dirty="0" smtClean="0">
                <a:solidFill>
                  <a:srgbClr val="002060"/>
                </a:solidFill>
              </a:rPr>
              <a:t>KSVZ axions can explain the WD, RGB and R-parameter anomalies for a set of parameter well in reach by IAXO!</a:t>
            </a:r>
          </a:p>
          <a:p>
            <a:endParaRPr lang="it-IT" dirty="0"/>
          </a:p>
        </p:txBody>
      </p:sp>
      <p:cxnSp>
        <p:nvCxnSpPr>
          <p:cNvPr id="13" name="Straight Arrow Connector 12"/>
          <p:cNvCxnSpPr/>
          <p:nvPr/>
        </p:nvCxnSpPr>
        <p:spPr>
          <a:xfrm flipH="1" flipV="1">
            <a:off x="5257800" y="3886200"/>
            <a:ext cx="1143000" cy="742147"/>
          </a:xfrm>
          <a:prstGeom prst="straightConnector1">
            <a:avLst/>
          </a:prstGeom>
          <a:ln w="19050">
            <a:solidFill>
              <a:srgbClr val="92642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52572" y="6034156"/>
            <a:ext cx="4671303" cy="338554"/>
          </a:xfrm>
          <a:prstGeom prst="rect">
            <a:avLst/>
          </a:prstGeom>
        </p:spPr>
        <p:txBody>
          <a:bodyPr wrap="square">
            <a:spAutoFit/>
          </a:bodyPr>
          <a:lstStyle/>
          <a:p>
            <a:pPr lvl="0"/>
            <a:r>
              <a:rPr lang="en-US" sz="1600" dirty="0" smtClean="0">
                <a:solidFill>
                  <a:srgbClr val="C00000"/>
                </a:solidFill>
              </a:rPr>
              <a:t>M.G</a:t>
            </a:r>
            <a:r>
              <a:rPr lang="en-US" sz="1600" dirty="0">
                <a:solidFill>
                  <a:srgbClr val="C00000"/>
                </a:solidFill>
              </a:rPr>
              <a:t>., </a:t>
            </a:r>
            <a:r>
              <a:rPr lang="en-US" sz="1600" dirty="0" err="1">
                <a:solidFill>
                  <a:srgbClr val="C00000"/>
                </a:solidFill>
              </a:rPr>
              <a:t>Irastorza</a:t>
            </a:r>
            <a:r>
              <a:rPr lang="en-US" sz="1600" dirty="0">
                <a:solidFill>
                  <a:srgbClr val="C00000"/>
                </a:solidFill>
              </a:rPr>
              <a:t>, Redondo, </a:t>
            </a:r>
            <a:r>
              <a:rPr lang="en-US" sz="1600" dirty="0" smtClean="0">
                <a:solidFill>
                  <a:srgbClr val="C00000"/>
                </a:solidFill>
              </a:rPr>
              <a:t>Ringwald, In preparation</a:t>
            </a:r>
            <a:endParaRPr lang="en-US" sz="1600" dirty="0">
              <a:solidFill>
                <a:srgbClr val="C00000"/>
              </a:solidFill>
            </a:endParaRPr>
          </a:p>
        </p:txBody>
      </p:sp>
      <p:sp>
        <p:nvSpPr>
          <p:cNvPr id="17" name="Rectangle 16"/>
          <p:cNvSpPr/>
          <p:nvPr/>
        </p:nvSpPr>
        <p:spPr>
          <a:xfrm>
            <a:off x="6400800" y="4356273"/>
            <a:ext cx="2141519" cy="954107"/>
          </a:xfrm>
          <a:prstGeom prst="rect">
            <a:avLst/>
          </a:prstGeom>
        </p:spPr>
        <p:txBody>
          <a:bodyPr wrap="square">
            <a:spAutoFit/>
          </a:bodyPr>
          <a:lstStyle/>
          <a:p>
            <a:r>
              <a:rPr lang="it-IT" sz="1400" dirty="0">
                <a:solidFill>
                  <a:srgbClr val="C00000"/>
                </a:solidFill>
              </a:rPr>
              <a:t>L. Di Luzio, F. Mescia, E. Nardi, </a:t>
            </a:r>
            <a:r>
              <a:rPr lang="en-US" sz="1400" i="1" dirty="0">
                <a:solidFill>
                  <a:srgbClr val="C00000"/>
                </a:solidFill>
              </a:rPr>
              <a:t>Redefining the Axion </a:t>
            </a:r>
            <a:r>
              <a:rPr lang="en-US" sz="1400" i="1" dirty="0" smtClean="0">
                <a:solidFill>
                  <a:srgbClr val="C00000"/>
                </a:solidFill>
              </a:rPr>
              <a:t>Window</a:t>
            </a:r>
            <a:r>
              <a:rPr lang="en-US" sz="1400" dirty="0" smtClean="0">
                <a:solidFill>
                  <a:srgbClr val="C00000"/>
                </a:solidFill>
              </a:rPr>
              <a:t>, </a:t>
            </a:r>
            <a:r>
              <a:rPr lang="it-IT" sz="1400" dirty="0" smtClean="0">
                <a:solidFill>
                  <a:srgbClr val="C00000"/>
                </a:solidFill>
              </a:rPr>
              <a:t>arXiv:1610.07593</a:t>
            </a:r>
            <a:r>
              <a:rPr lang="it-IT" sz="1400" dirty="0">
                <a:solidFill>
                  <a:srgbClr val="C00000"/>
                </a:solidFill>
              </a:rPr>
              <a:t>, </a:t>
            </a:r>
          </a:p>
        </p:txBody>
      </p:sp>
      <p:cxnSp>
        <p:nvCxnSpPr>
          <p:cNvPr id="20" name="Straight Arrow Connector 19"/>
          <p:cNvCxnSpPr>
            <a:stCxn id="17" idx="1"/>
          </p:cNvCxnSpPr>
          <p:nvPr/>
        </p:nvCxnSpPr>
        <p:spPr>
          <a:xfrm flipH="1">
            <a:off x="3886200" y="4833327"/>
            <a:ext cx="2514600" cy="272073"/>
          </a:xfrm>
          <a:prstGeom prst="straightConnector1">
            <a:avLst/>
          </a:prstGeom>
          <a:ln w="19050">
            <a:solidFill>
              <a:srgbClr val="92642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ustomShape 1"/>
          <p:cNvSpPr/>
          <p:nvPr/>
        </p:nvSpPr>
        <p:spPr>
          <a:xfrm>
            <a:off x="838200" y="189000"/>
            <a:ext cx="76200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Detection Potential</a:t>
            </a:r>
            <a:endParaRPr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4710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stretch>
            <a:fillRect/>
          </a:stretch>
        </p:blipFill>
        <p:spPr>
          <a:xfrm>
            <a:off x="692328" y="1689600"/>
            <a:ext cx="5157216" cy="4142964"/>
          </a:xfrm>
          <a:prstGeom prst="rect">
            <a:avLst/>
          </a:prstGeom>
        </p:spPr>
      </p:pic>
      <p:sp>
        <p:nvSpPr>
          <p:cNvPr id="11" name="Rectangle 10"/>
          <p:cNvSpPr/>
          <p:nvPr/>
        </p:nvSpPr>
        <p:spPr>
          <a:xfrm>
            <a:off x="1066800" y="1278560"/>
            <a:ext cx="2110129" cy="400110"/>
          </a:xfrm>
          <a:prstGeom prst="rect">
            <a:avLst/>
          </a:prstGeom>
        </p:spPr>
        <p:txBody>
          <a:bodyPr wrap="none">
            <a:spAutoFit/>
          </a:bodyPr>
          <a:lstStyle/>
          <a:p>
            <a:pPr algn="ctr"/>
            <a:r>
              <a:rPr lang="en-US" sz="2000" u="sng" dirty="0" smtClean="0">
                <a:solidFill>
                  <a:srgbClr val="214A8F"/>
                </a:solidFill>
                <a:effectLst>
                  <a:outerShdw blurRad="38100" dist="38100" dir="2700000" algn="tl">
                    <a:srgbClr val="000000">
                      <a:alpha val="43137"/>
                    </a:srgbClr>
                  </a:outerShdw>
                </a:effectLst>
                <a:latin typeface="Arial"/>
              </a:rPr>
              <a:t>Hadronic Axions</a:t>
            </a:r>
            <a:r>
              <a:rPr lang="en-US" sz="2000" dirty="0" smtClean="0">
                <a:solidFill>
                  <a:srgbClr val="214A8F"/>
                </a:solidFill>
                <a:effectLst>
                  <a:outerShdw blurRad="38100" dist="38100" dir="2700000" algn="tl">
                    <a:srgbClr val="000000">
                      <a:alpha val="43137"/>
                    </a:srgbClr>
                  </a:outerShdw>
                </a:effectLst>
                <a:latin typeface="Arial"/>
              </a:rPr>
              <a:t>:</a:t>
            </a:r>
            <a:endParaRPr lang="en-US" dirty="0"/>
          </a:p>
        </p:txBody>
      </p:sp>
      <p:sp>
        <p:nvSpPr>
          <p:cNvPr id="5" name="Rectangle 4"/>
          <p:cNvSpPr/>
          <p:nvPr/>
        </p:nvSpPr>
        <p:spPr>
          <a:xfrm>
            <a:off x="6226920" y="1357114"/>
            <a:ext cx="2688479" cy="2862322"/>
          </a:xfrm>
          <a:prstGeom prst="rect">
            <a:avLst/>
          </a:prstGeom>
        </p:spPr>
        <p:txBody>
          <a:bodyPr wrap="square">
            <a:spAutoFit/>
          </a:bodyPr>
          <a:lstStyle/>
          <a:p>
            <a:r>
              <a:rPr lang="it-IT" dirty="0" smtClean="0"/>
              <a:t>Interactions with electrons are suppressed but not eliminated. </a:t>
            </a:r>
          </a:p>
          <a:p>
            <a:endParaRPr lang="it-IT" dirty="0"/>
          </a:p>
          <a:p>
            <a:r>
              <a:rPr lang="it-IT" dirty="0" smtClean="0">
                <a:solidFill>
                  <a:srgbClr val="002060"/>
                </a:solidFill>
              </a:rPr>
              <a:t>KSVZ axions can explain the WD, RGB and R-parameter anomalies for a set of parameter well in reach by IAXO!</a:t>
            </a:r>
          </a:p>
          <a:p>
            <a:endParaRPr lang="it-IT" dirty="0"/>
          </a:p>
        </p:txBody>
      </p:sp>
      <p:cxnSp>
        <p:nvCxnSpPr>
          <p:cNvPr id="13" name="Straight Arrow Connector 12"/>
          <p:cNvCxnSpPr/>
          <p:nvPr/>
        </p:nvCxnSpPr>
        <p:spPr>
          <a:xfrm flipH="1" flipV="1">
            <a:off x="5257800" y="3886200"/>
            <a:ext cx="1143000" cy="742147"/>
          </a:xfrm>
          <a:prstGeom prst="straightConnector1">
            <a:avLst/>
          </a:prstGeom>
          <a:ln w="19050">
            <a:solidFill>
              <a:srgbClr val="92642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52572" y="6034156"/>
            <a:ext cx="4671303" cy="338554"/>
          </a:xfrm>
          <a:prstGeom prst="rect">
            <a:avLst/>
          </a:prstGeom>
        </p:spPr>
        <p:txBody>
          <a:bodyPr wrap="square">
            <a:spAutoFit/>
          </a:bodyPr>
          <a:lstStyle/>
          <a:p>
            <a:pPr lvl="0"/>
            <a:r>
              <a:rPr lang="en-US" sz="1600" dirty="0" smtClean="0">
                <a:solidFill>
                  <a:srgbClr val="C00000"/>
                </a:solidFill>
              </a:rPr>
              <a:t>M.G</a:t>
            </a:r>
            <a:r>
              <a:rPr lang="en-US" sz="1600" dirty="0">
                <a:solidFill>
                  <a:srgbClr val="C00000"/>
                </a:solidFill>
              </a:rPr>
              <a:t>., </a:t>
            </a:r>
            <a:r>
              <a:rPr lang="en-US" sz="1600" dirty="0" err="1">
                <a:solidFill>
                  <a:srgbClr val="C00000"/>
                </a:solidFill>
              </a:rPr>
              <a:t>Irastorza</a:t>
            </a:r>
            <a:r>
              <a:rPr lang="en-US" sz="1600" dirty="0">
                <a:solidFill>
                  <a:srgbClr val="C00000"/>
                </a:solidFill>
              </a:rPr>
              <a:t>, Redondo, </a:t>
            </a:r>
            <a:r>
              <a:rPr lang="en-US" sz="1600" dirty="0" smtClean="0">
                <a:solidFill>
                  <a:srgbClr val="C00000"/>
                </a:solidFill>
              </a:rPr>
              <a:t>Ringwald, In preparation</a:t>
            </a:r>
            <a:endParaRPr lang="en-US" sz="1600" dirty="0">
              <a:solidFill>
                <a:srgbClr val="C00000"/>
              </a:solidFill>
            </a:endParaRPr>
          </a:p>
        </p:txBody>
      </p:sp>
      <p:sp>
        <p:nvSpPr>
          <p:cNvPr id="17" name="Rectangle 16"/>
          <p:cNvSpPr/>
          <p:nvPr/>
        </p:nvSpPr>
        <p:spPr>
          <a:xfrm>
            <a:off x="6400800" y="4356273"/>
            <a:ext cx="2141519" cy="954107"/>
          </a:xfrm>
          <a:prstGeom prst="rect">
            <a:avLst/>
          </a:prstGeom>
        </p:spPr>
        <p:txBody>
          <a:bodyPr wrap="square">
            <a:spAutoFit/>
          </a:bodyPr>
          <a:lstStyle/>
          <a:p>
            <a:r>
              <a:rPr lang="it-IT" sz="1400" dirty="0">
                <a:solidFill>
                  <a:srgbClr val="C00000"/>
                </a:solidFill>
              </a:rPr>
              <a:t>L. Di Luzio, F. Mescia, E. Nardi, </a:t>
            </a:r>
            <a:r>
              <a:rPr lang="en-US" sz="1400" i="1" dirty="0">
                <a:solidFill>
                  <a:srgbClr val="C00000"/>
                </a:solidFill>
              </a:rPr>
              <a:t>Redefining the Axion </a:t>
            </a:r>
            <a:r>
              <a:rPr lang="en-US" sz="1400" i="1" dirty="0" smtClean="0">
                <a:solidFill>
                  <a:srgbClr val="C00000"/>
                </a:solidFill>
              </a:rPr>
              <a:t>Window</a:t>
            </a:r>
            <a:r>
              <a:rPr lang="en-US" sz="1400" dirty="0" smtClean="0">
                <a:solidFill>
                  <a:srgbClr val="C00000"/>
                </a:solidFill>
              </a:rPr>
              <a:t>, </a:t>
            </a:r>
            <a:r>
              <a:rPr lang="it-IT" sz="1400" dirty="0" smtClean="0">
                <a:solidFill>
                  <a:srgbClr val="C00000"/>
                </a:solidFill>
              </a:rPr>
              <a:t>arXiv:1610.07593</a:t>
            </a:r>
            <a:r>
              <a:rPr lang="it-IT" sz="1400" dirty="0">
                <a:solidFill>
                  <a:srgbClr val="C00000"/>
                </a:solidFill>
              </a:rPr>
              <a:t>, </a:t>
            </a:r>
          </a:p>
        </p:txBody>
      </p:sp>
      <p:cxnSp>
        <p:nvCxnSpPr>
          <p:cNvPr id="20" name="Straight Arrow Connector 19"/>
          <p:cNvCxnSpPr>
            <a:stCxn id="17" idx="1"/>
          </p:cNvCxnSpPr>
          <p:nvPr/>
        </p:nvCxnSpPr>
        <p:spPr>
          <a:xfrm flipH="1">
            <a:off x="3886200" y="4833327"/>
            <a:ext cx="2514600" cy="272073"/>
          </a:xfrm>
          <a:prstGeom prst="straightConnector1">
            <a:avLst/>
          </a:prstGeom>
          <a:ln w="19050">
            <a:solidFill>
              <a:srgbClr val="92642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ustomShape 1"/>
          <p:cNvSpPr/>
          <p:nvPr/>
        </p:nvSpPr>
        <p:spPr>
          <a:xfrm>
            <a:off x="838200" y="189000"/>
            <a:ext cx="76200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Detection Potential</a:t>
            </a:r>
            <a:endParaRPr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8434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692328" y="1689600"/>
            <a:ext cx="5157216" cy="4142964"/>
          </a:xfrm>
          <a:prstGeom prst="rect">
            <a:avLst/>
          </a:prstGeom>
        </p:spPr>
      </p:pic>
      <p:sp>
        <p:nvSpPr>
          <p:cNvPr id="9" name="TextBox 8"/>
          <p:cNvSpPr txBox="1"/>
          <p:nvPr/>
        </p:nvSpPr>
        <p:spPr>
          <a:xfrm>
            <a:off x="4148135" y="4185313"/>
            <a:ext cx="820599" cy="338554"/>
          </a:xfrm>
          <a:prstGeom prst="rect">
            <a:avLst/>
          </a:prstGeom>
          <a:solidFill>
            <a:schemeClr val="bg1"/>
          </a:solidFill>
        </p:spPr>
        <p:txBody>
          <a:bodyPr wrap="square" rtlCol="0">
            <a:spAutoFit/>
          </a:bodyPr>
          <a:lstStyle/>
          <a:p>
            <a:r>
              <a:rPr lang="en-US" sz="1600" dirty="0" smtClean="0">
                <a:solidFill>
                  <a:srgbClr val="C00000"/>
                </a:solidFill>
              </a:rPr>
              <a:t>SN87A</a:t>
            </a:r>
            <a:endParaRPr lang="en-US" sz="1600" dirty="0">
              <a:solidFill>
                <a:srgbClr val="C00000"/>
              </a:solidFill>
            </a:endParaRPr>
          </a:p>
        </p:txBody>
      </p:sp>
      <p:sp>
        <p:nvSpPr>
          <p:cNvPr id="11" name="Rectangle 10"/>
          <p:cNvSpPr/>
          <p:nvPr/>
        </p:nvSpPr>
        <p:spPr>
          <a:xfrm>
            <a:off x="1066800" y="1278560"/>
            <a:ext cx="2110129" cy="400110"/>
          </a:xfrm>
          <a:prstGeom prst="rect">
            <a:avLst/>
          </a:prstGeom>
        </p:spPr>
        <p:txBody>
          <a:bodyPr wrap="none">
            <a:spAutoFit/>
          </a:bodyPr>
          <a:lstStyle/>
          <a:p>
            <a:pPr algn="ctr"/>
            <a:r>
              <a:rPr lang="en-US" sz="2000" u="sng" dirty="0" smtClean="0">
                <a:solidFill>
                  <a:srgbClr val="214A8F"/>
                </a:solidFill>
                <a:effectLst>
                  <a:outerShdw blurRad="38100" dist="38100" dir="2700000" algn="tl">
                    <a:srgbClr val="000000">
                      <a:alpha val="43137"/>
                    </a:srgbClr>
                  </a:outerShdw>
                </a:effectLst>
                <a:latin typeface="Arial"/>
              </a:rPr>
              <a:t>Hadronic Axions</a:t>
            </a:r>
            <a:r>
              <a:rPr lang="en-US" sz="2000" dirty="0" smtClean="0">
                <a:solidFill>
                  <a:srgbClr val="214A8F"/>
                </a:solidFill>
                <a:effectLst>
                  <a:outerShdw blurRad="38100" dist="38100" dir="2700000" algn="tl">
                    <a:srgbClr val="000000">
                      <a:alpha val="43137"/>
                    </a:srgbClr>
                  </a:outerShdw>
                </a:effectLst>
                <a:latin typeface="Arial"/>
              </a:rPr>
              <a:t>:</a:t>
            </a:r>
            <a:endParaRPr lang="en-US" dirty="0"/>
          </a:p>
        </p:txBody>
      </p:sp>
      <p:sp>
        <p:nvSpPr>
          <p:cNvPr id="5" name="Rectangle 4"/>
          <p:cNvSpPr/>
          <p:nvPr/>
        </p:nvSpPr>
        <p:spPr>
          <a:xfrm>
            <a:off x="6226920" y="1357114"/>
            <a:ext cx="2688479" cy="3693319"/>
          </a:xfrm>
          <a:prstGeom prst="rect">
            <a:avLst/>
          </a:prstGeom>
        </p:spPr>
        <p:txBody>
          <a:bodyPr wrap="square">
            <a:spAutoFit/>
          </a:bodyPr>
          <a:lstStyle/>
          <a:p>
            <a:r>
              <a:rPr lang="it-IT" dirty="0" smtClean="0"/>
              <a:t>Interactions with electrons are suppressed but not eliminated. </a:t>
            </a:r>
          </a:p>
          <a:p>
            <a:endParaRPr lang="it-IT" dirty="0"/>
          </a:p>
          <a:p>
            <a:r>
              <a:rPr lang="it-IT" dirty="0" smtClean="0">
                <a:solidFill>
                  <a:srgbClr val="002060"/>
                </a:solidFill>
              </a:rPr>
              <a:t>The current SN87A bound (PDG) on the axion-proton coupling would reduce the IAXO potential to detect KSVZ axion. However, the exact position of the bound is still very uncertain.</a:t>
            </a:r>
          </a:p>
          <a:p>
            <a:endParaRPr lang="it-IT" dirty="0"/>
          </a:p>
        </p:txBody>
      </p:sp>
      <p:sp>
        <p:nvSpPr>
          <p:cNvPr id="14" name="Rectangle 13"/>
          <p:cNvSpPr/>
          <p:nvPr/>
        </p:nvSpPr>
        <p:spPr>
          <a:xfrm>
            <a:off x="852572" y="6034156"/>
            <a:ext cx="4671303" cy="338554"/>
          </a:xfrm>
          <a:prstGeom prst="rect">
            <a:avLst/>
          </a:prstGeom>
        </p:spPr>
        <p:txBody>
          <a:bodyPr wrap="square">
            <a:spAutoFit/>
          </a:bodyPr>
          <a:lstStyle/>
          <a:p>
            <a:pPr lvl="0"/>
            <a:r>
              <a:rPr lang="en-US" sz="1600" dirty="0" smtClean="0">
                <a:solidFill>
                  <a:srgbClr val="C00000"/>
                </a:solidFill>
              </a:rPr>
              <a:t>M.G</a:t>
            </a:r>
            <a:r>
              <a:rPr lang="en-US" sz="1600" dirty="0">
                <a:solidFill>
                  <a:srgbClr val="C00000"/>
                </a:solidFill>
              </a:rPr>
              <a:t>., </a:t>
            </a:r>
            <a:r>
              <a:rPr lang="en-US" sz="1600" dirty="0" err="1">
                <a:solidFill>
                  <a:srgbClr val="C00000"/>
                </a:solidFill>
              </a:rPr>
              <a:t>Irastorza</a:t>
            </a:r>
            <a:r>
              <a:rPr lang="en-US" sz="1600" dirty="0">
                <a:solidFill>
                  <a:srgbClr val="C00000"/>
                </a:solidFill>
              </a:rPr>
              <a:t>, Redondo, </a:t>
            </a:r>
            <a:r>
              <a:rPr lang="en-US" sz="1600" dirty="0" smtClean="0">
                <a:solidFill>
                  <a:srgbClr val="C00000"/>
                </a:solidFill>
              </a:rPr>
              <a:t>Ringwald, In preparation</a:t>
            </a:r>
            <a:endParaRPr lang="en-US" sz="1600" dirty="0">
              <a:solidFill>
                <a:srgbClr val="C00000"/>
              </a:solidFill>
            </a:endParaRPr>
          </a:p>
        </p:txBody>
      </p:sp>
      <p:sp>
        <p:nvSpPr>
          <p:cNvPr id="8" name="Left Arrow 7"/>
          <p:cNvSpPr/>
          <p:nvPr/>
        </p:nvSpPr>
        <p:spPr>
          <a:xfrm>
            <a:off x="4452936" y="3938445"/>
            <a:ext cx="381000" cy="3048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883936" y="2180426"/>
            <a:ext cx="0" cy="31546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226920" y="4961807"/>
            <a:ext cx="2745621" cy="738664"/>
          </a:xfrm>
          <a:prstGeom prst="rect">
            <a:avLst/>
          </a:prstGeom>
        </p:spPr>
        <p:txBody>
          <a:bodyPr wrap="square">
            <a:spAutoFit/>
          </a:bodyPr>
          <a:lstStyle/>
          <a:p>
            <a:r>
              <a:rPr lang="en-US" sz="1400" dirty="0" smtClean="0">
                <a:solidFill>
                  <a:srgbClr val="C00000"/>
                </a:solidFill>
              </a:rPr>
              <a:t>T. Fischer, S. Chakraborty, M. G., A. </a:t>
            </a:r>
            <a:r>
              <a:rPr lang="en-US" sz="1400" dirty="0" err="1" smtClean="0">
                <a:solidFill>
                  <a:srgbClr val="C00000"/>
                </a:solidFill>
              </a:rPr>
              <a:t>Mirizzi</a:t>
            </a:r>
            <a:r>
              <a:rPr lang="en-US" sz="1400" dirty="0" smtClean="0">
                <a:solidFill>
                  <a:srgbClr val="C00000"/>
                </a:solidFill>
              </a:rPr>
              <a:t>,  A. </a:t>
            </a:r>
            <a:r>
              <a:rPr lang="en-US" sz="1400" dirty="0" err="1">
                <a:solidFill>
                  <a:srgbClr val="C00000"/>
                </a:solidFill>
              </a:rPr>
              <a:t>Payez</a:t>
            </a:r>
            <a:r>
              <a:rPr lang="en-US" sz="1400" dirty="0">
                <a:solidFill>
                  <a:srgbClr val="C00000"/>
                </a:solidFill>
              </a:rPr>
              <a:t>, </a:t>
            </a:r>
            <a:r>
              <a:rPr lang="en-US" sz="1400" dirty="0" smtClean="0">
                <a:solidFill>
                  <a:srgbClr val="C00000"/>
                </a:solidFill>
              </a:rPr>
              <a:t>A. Ringwald</a:t>
            </a:r>
            <a:r>
              <a:rPr lang="en-US" sz="1400" dirty="0">
                <a:solidFill>
                  <a:srgbClr val="C00000"/>
                </a:solidFill>
              </a:rPr>
              <a:t>, </a:t>
            </a:r>
            <a:r>
              <a:rPr lang="en-US" sz="1400" dirty="0" err="1">
                <a:solidFill>
                  <a:srgbClr val="C00000"/>
                </a:solidFill>
              </a:rPr>
              <a:t>Phys.Rev</a:t>
            </a:r>
            <a:r>
              <a:rPr lang="en-US" sz="1400" dirty="0">
                <a:solidFill>
                  <a:srgbClr val="C00000"/>
                </a:solidFill>
              </a:rPr>
              <a:t>. D94 (2016)</a:t>
            </a:r>
          </a:p>
        </p:txBody>
      </p:sp>
      <p:sp>
        <p:nvSpPr>
          <p:cNvPr id="12" name="CustomShape 1"/>
          <p:cNvSpPr/>
          <p:nvPr/>
        </p:nvSpPr>
        <p:spPr>
          <a:xfrm>
            <a:off x="838200" y="189000"/>
            <a:ext cx="76200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Detection Potential</a:t>
            </a:r>
            <a:endParaRPr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29706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799" y="1691838"/>
            <a:ext cx="5157216" cy="4142964"/>
          </a:xfrm>
          <a:prstGeom prst="rect">
            <a:avLst/>
          </a:prstGeom>
        </p:spPr>
      </p:pic>
      <p:sp>
        <p:nvSpPr>
          <p:cNvPr id="4" name="Rectangle 3"/>
          <p:cNvSpPr/>
          <p:nvPr/>
        </p:nvSpPr>
        <p:spPr>
          <a:xfrm>
            <a:off x="1244733" y="1278560"/>
            <a:ext cx="1754263" cy="400110"/>
          </a:xfrm>
          <a:prstGeom prst="rect">
            <a:avLst/>
          </a:prstGeom>
        </p:spPr>
        <p:txBody>
          <a:bodyPr wrap="none">
            <a:spAutoFit/>
          </a:bodyPr>
          <a:lstStyle/>
          <a:p>
            <a:pPr algn="ctr"/>
            <a:r>
              <a:rPr lang="en-US" sz="2000" u="sng" dirty="0" smtClean="0">
                <a:solidFill>
                  <a:srgbClr val="214A8F"/>
                </a:solidFill>
                <a:effectLst>
                  <a:outerShdw blurRad="38100" dist="38100" dir="2700000" algn="tl">
                    <a:srgbClr val="000000">
                      <a:alpha val="43137"/>
                    </a:srgbClr>
                  </a:outerShdw>
                </a:effectLst>
                <a:latin typeface="Arial"/>
              </a:rPr>
              <a:t>DFSZ Axions</a:t>
            </a:r>
            <a:r>
              <a:rPr lang="en-US" sz="2000" dirty="0" smtClean="0">
                <a:solidFill>
                  <a:srgbClr val="214A8F"/>
                </a:solidFill>
                <a:effectLst>
                  <a:outerShdw blurRad="38100" dist="38100" dir="2700000" algn="tl">
                    <a:srgbClr val="000000">
                      <a:alpha val="43137"/>
                    </a:srgbClr>
                  </a:outerShdw>
                </a:effectLst>
                <a:latin typeface="Arial"/>
              </a:rPr>
              <a:t>:</a:t>
            </a:r>
            <a:endParaRPr lang="en-US" dirty="0"/>
          </a:p>
        </p:txBody>
      </p:sp>
      <p:sp>
        <p:nvSpPr>
          <p:cNvPr id="5" name="Rectangle 4"/>
          <p:cNvSpPr/>
          <p:nvPr/>
        </p:nvSpPr>
        <p:spPr>
          <a:xfrm>
            <a:off x="6283590" y="1278560"/>
            <a:ext cx="2688479" cy="2031325"/>
          </a:xfrm>
          <a:prstGeom prst="rect">
            <a:avLst/>
          </a:prstGeom>
        </p:spPr>
        <p:txBody>
          <a:bodyPr wrap="square">
            <a:spAutoFit/>
          </a:bodyPr>
          <a:lstStyle/>
          <a:p>
            <a:r>
              <a:rPr lang="it-IT" dirty="0" smtClean="0"/>
              <a:t>Tree-level interactions with electrons. </a:t>
            </a:r>
          </a:p>
          <a:p>
            <a:endParaRPr lang="it-IT" dirty="0"/>
          </a:p>
          <a:p>
            <a:r>
              <a:rPr lang="it-IT" dirty="0" smtClean="0"/>
              <a:t>Two DFSZ models, depending on which Higgs gives mass to charged leptons.</a:t>
            </a:r>
          </a:p>
        </p:txBody>
      </p:sp>
      <p:sp>
        <p:nvSpPr>
          <p:cNvPr id="6" name="Rectangle 5"/>
          <p:cNvSpPr/>
          <p:nvPr/>
        </p:nvSpPr>
        <p:spPr>
          <a:xfrm>
            <a:off x="852572" y="6034156"/>
            <a:ext cx="4671303" cy="338554"/>
          </a:xfrm>
          <a:prstGeom prst="rect">
            <a:avLst/>
          </a:prstGeom>
        </p:spPr>
        <p:txBody>
          <a:bodyPr wrap="square">
            <a:spAutoFit/>
          </a:bodyPr>
          <a:lstStyle/>
          <a:p>
            <a:pPr lvl="0"/>
            <a:r>
              <a:rPr lang="en-US" sz="1600" dirty="0" smtClean="0">
                <a:solidFill>
                  <a:srgbClr val="C00000"/>
                </a:solidFill>
              </a:rPr>
              <a:t>M.G</a:t>
            </a:r>
            <a:r>
              <a:rPr lang="en-US" sz="1600" dirty="0">
                <a:solidFill>
                  <a:srgbClr val="C00000"/>
                </a:solidFill>
              </a:rPr>
              <a:t>., </a:t>
            </a:r>
            <a:r>
              <a:rPr lang="en-US" sz="1600" dirty="0" err="1">
                <a:solidFill>
                  <a:srgbClr val="C00000"/>
                </a:solidFill>
              </a:rPr>
              <a:t>Irastorza</a:t>
            </a:r>
            <a:r>
              <a:rPr lang="en-US" sz="1600" dirty="0">
                <a:solidFill>
                  <a:srgbClr val="C00000"/>
                </a:solidFill>
              </a:rPr>
              <a:t>, Redondo, </a:t>
            </a:r>
            <a:r>
              <a:rPr lang="en-US" sz="1600" dirty="0" smtClean="0">
                <a:solidFill>
                  <a:srgbClr val="C00000"/>
                </a:solidFill>
              </a:rPr>
              <a:t>Ringwald, In preparation</a:t>
            </a:r>
            <a:endParaRPr lang="en-US" sz="1600" dirty="0">
              <a:solidFill>
                <a:srgbClr val="C00000"/>
              </a:solidFill>
            </a:endParaRPr>
          </a:p>
        </p:txBody>
      </p:sp>
      <p:sp>
        <p:nvSpPr>
          <p:cNvPr id="11" name="Rectangle 10"/>
          <p:cNvSpPr/>
          <p:nvPr/>
        </p:nvSpPr>
        <p:spPr>
          <a:xfrm rot="17870954">
            <a:off x="4667810" y="3779462"/>
            <a:ext cx="788484" cy="307777"/>
          </a:xfrm>
          <a:prstGeom prst="rect">
            <a:avLst/>
          </a:prstGeom>
        </p:spPr>
        <p:txBody>
          <a:bodyPr wrap="square">
            <a:spAutoFit/>
          </a:bodyPr>
          <a:lstStyle/>
          <a:p>
            <a:r>
              <a:rPr lang="en-US" sz="1400" dirty="0" smtClean="0">
                <a:solidFill>
                  <a:srgbClr val="92642D"/>
                </a:solidFill>
              </a:rPr>
              <a:t>DFSZ 1</a:t>
            </a:r>
            <a:endParaRPr lang="it-IT" sz="1400" dirty="0">
              <a:solidFill>
                <a:srgbClr val="92642D"/>
              </a:solidFill>
            </a:endParaRPr>
          </a:p>
        </p:txBody>
      </p:sp>
      <p:sp>
        <p:nvSpPr>
          <p:cNvPr id="12" name="Rectangle 11"/>
          <p:cNvSpPr/>
          <p:nvPr/>
        </p:nvSpPr>
        <p:spPr>
          <a:xfrm rot="17870954">
            <a:off x="4227235" y="3987526"/>
            <a:ext cx="788484" cy="307777"/>
          </a:xfrm>
          <a:prstGeom prst="rect">
            <a:avLst/>
          </a:prstGeom>
        </p:spPr>
        <p:txBody>
          <a:bodyPr wrap="square">
            <a:spAutoFit/>
          </a:bodyPr>
          <a:lstStyle/>
          <a:p>
            <a:r>
              <a:rPr lang="en-US" sz="1400" dirty="0" smtClean="0">
                <a:solidFill>
                  <a:schemeClr val="accent5">
                    <a:lumMod val="75000"/>
                  </a:schemeClr>
                </a:solidFill>
              </a:rPr>
              <a:t>DFSZ 2</a:t>
            </a:r>
            <a:endParaRPr lang="it-IT" sz="1400"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13" name="Rectangle 12"/>
              <p:cNvSpPr/>
              <p:nvPr/>
            </p:nvSpPr>
            <p:spPr>
              <a:xfrm>
                <a:off x="6019800" y="4029757"/>
                <a:ext cx="2952270" cy="648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i="0">
                                  <a:latin typeface="Cambria Math" panose="02040503050406030204" pitchFamily="18" charset="0"/>
                                </a:rPr>
                                <m:t>Cos</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𝛽</m:t>
                          </m:r>
                        </m:num>
                        <m:den>
                          <m:r>
                            <a:rPr lang="en-US" i="0">
                              <a:latin typeface="Cambria Math" panose="02040503050406030204" pitchFamily="18" charset="0"/>
                            </a:rPr>
                            <m:t>3</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𝐶</m:t>
                          </m:r>
                        </m:e>
                        <m:sub>
                          <m:r>
                            <m:rPr>
                              <m:sty m:val="p"/>
                            </m:rPr>
                            <a:rPr lang="en-US" i="0">
                              <a:latin typeface="Cambria Math" panose="02040503050406030204" pitchFamily="18" charset="0"/>
                            </a:rPr>
                            <m:t>aγ</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8</m:t>
                          </m:r>
                        </m:num>
                        <m:den>
                          <m:r>
                            <a:rPr lang="en-US" i="0">
                              <a:latin typeface="Cambria Math" panose="02040503050406030204" pitchFamily="18" charset="0"/>
                            </a:rPr>
                            <m:t>3</m:t>
                          </m:r>
                        </m:den>
                      </m:f>
                      <m:r>
                        <a:rPr lang="en-US" i="0">
                          <a:latin typeface="Cambria Math" panose="02040503050406030204" pitchFamily="18" charset="0"/>
                        </a:rPr>
                        <m:t>−1.92</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019800" y="4029757"/>
                <a:ext cx="2952270" cy="6481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019800" y="5257800"/>
                <a:ext cx="2952269" cy="648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i="0">
                                  <a:latin typeface="Cambria Math" panose="02040503050406030204" pitchFamily="18" charset="0"/>
                                </a:rPr>
                                <m:t>Sin</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𝛽</m:t>
                          </m:r>
                        </m:num>
                        <m:den>
                          <m:r>
                            <a:rPr lang="en-US" i="0">
                              <a:latin typeface="Cambria Math" panose="02040503050406030204" pitchFamily="18" charset="0"/>
                            </a:rPr>
                            <m:t>3</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m:rPr>
                              <m:sty m:val="p"/>
                            </m:rPr>
                            <a:rPr lang="en-US" i="0">
                              <a:latin typeface="Cambria Math" panose="02040503050406030204" pitchFamily="18" charset="0"/>
                            </a:rPr>
                            <m:t>aγ</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3</m:t>
                          </m:r>
                        </m:den>
                      </m:f>
                      <m:r>
                        <a:rPr lang="en-US" i="0">
                          <a:latin typeface="Cambria Math" panose="02040503050406030204" pitchFamily="18" charset="0"/>
                        </a:rPr>
                        <m:t>−1.92</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019800" y="5257800"/>
                <a:ext cx="2952269" cy="648126"/>
              </a:xfrm>
              <a:prstGeom prst="rect">
                <a:avLst/>
              </a:prstGeom>
              <a:blipFill>
                <a:blip r:embed="rId4"/>
                <a:stretch>
                  <a:fillRect/>
                </a:stretch>
              </a:blipFill>
            </p:spPr>
            <p:txBody>
              <a:bodyPr/>
              <a:lstStyle/>
              <a:p>
                <a:r>
                  <a:rPr lang="en-US">
                    <a:noFill/>
                  </a:rPr>
                  <a:t> </a:t>
                </a:r>
              </a:p>
            </p:txBody>
          </p:sp>
        </mc:Fallback>
      </mc:AlternateContent>
      <p:sp>
        <p:nvSpPr>
          <p:cNvPr id="15" name="TextBox 14"/>
          <p:cNvSpPr txBox="1"/>
          <p:nvPr/>
        </p:nvSpPr>
        <p:spPr>
          <a:xfrm>
            <a:off x="6045927" y="3606756"/>
            <a:ext cx="952505" cy="369332"/>
          </a:xfrm>
          <a:prstGeom prst="rect">
            <a:avLst/>
          </a:prstGeom>
          <a:noFill/>
        </p:spPr>
        <p:txBody>
          <a:bodyPr wrap="none" rtlCol="0">
            <a:spAutoFit/>
          </a:bodyPr>
          <a:lstStyle/>
          <a:p>
            <a:r>
              <a:rPr lang="en-US" dirty="0" smtClean="0">
                <a:solidFill>
                  <a:srgbClr val="C00000"/>
                </a:solidFill>
              </a:rPr>
              <a:t>DFSZ 1:</a:t>
            </a:r>
            <a:endParaRPr lang="en-US" dirty="0">
              <a:solidFill>
                <a:srgbClr val="C00000"/>
              </a:solidFill>
            </a:endParaRPr>
          </a:p>
        </p:txBody>
      </p:sp>
      <p:sp>
        <p:nvSpPr>
          <p:cNvPr id="16" name="TextBox 15"/>
          <p:cNvSpPr txBox="1"/>
          <p:nvPr/>
        </p:nvSpPr>
        <p:spPr>
          <a:xfrm>
            <a:off x="6096000" y="4888468"/>
            <a:ext cx="952505" cy="369332"/>
          </a:xfrm>
          <a:prstGeom prst="rect">
            <a:avLst/>
          </a:prstGeom>
          <a:noFill/>
        </p:spPr>
        <p:txBody>
          <a:bodyPr wrap="none" rtlCol="0">
            <a:spAutoFit/>
          </a:bodyPr>
          <a:lstStyle/>
          <a:p>
            <a:r>
              <a:rPr lang="en-US" dirty="0" smtClean="0">
                <a:solidFill>
                  <a:srgbClr val="C00000"/>
                </a:solidFill>
              </a:rPr>
              <a:t>DFSZ 2:</a:t>
            </a:r>
            <a:endParaRPr lang="en-US" dirty="0">
              <a:solidFill>
                <a:srgbClr val="C00000"/>
              </a:solidFill>
            </a:endParaRPr>
          </a:p>
        </p:txBody>
      </p:sp>
      <p:sp>
        <p:nvSpPr>
          <p:cNvPr id="17" name="CustomShape 1"/>
          <p:cNvSpPr/>
          <p:nvPr/>
        </p:nvSpPr>
        <p:spPr>
          <a:xfrm>
            <a:off x="838200" y="189000"/>
            <a:ext cx="76200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Detection Potential</a:t>
            </a:r>
            <a:endParaRPr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2964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799" y="1691838"/>
            <a:ext cx="5157216" cy="4142964"/>
          </a:xfrm>
          <a:prstGeom prst="rect">
            <a:avLst/>
          </a:prstGeom>
        </p:spPr>
      </p:pic>
      <p:sp>
        <p:nvSpPr>
          <p:cNvPr id="4" name="Rectangle 3"/>
          <p:cNvSpPr/>
          <p:nvPr/>
        </p:nvSpPr>
        <p:spPr>
          <a:xfrm>
            <a:off x="1244733" y="1278560"/>
            <a:ext cx="1754263" cy="400110"/>
          </a:xfrm>
          <a:prstGeom prst="rect">
            <a:avLst/>
          </a:prstGeom>
        </p:spPr>
        <p:txBody>
          <a:bodyPr wrap="none">
            <a:spAutoFit/>
          </a:bodyPr>
          <a:lstStyle/>
          <a:p>
            <a:pPr algn="ctr"/>
            <a:r>
              <a:rPr lang="en-US" sz="2000" u="sng" dirty="0" smtClean="0">
                <a:solidFill>
                  <a:srgbClr val="214A8F"/>
                </a:solidFill>
                <a:effectLst>
                  <a:outerShdw blurRad="38100" dist="38100" dir="2700000" algn="tl">
                    <a:srgbClr val="000000">
                      <a:alpha val="43137"/>
                    </a:srgbClr>
                  </a:outerShdw>
                </a:effectLst>
                <a:latin typeface="Arial"/>
              </a:rPr>
              <a:t>DFSZ Axions</a:t>
            </a:r>
            <a:r>
              <a:rPr lang="en-US" sz="2000" dirty="0" smtClean="0">
                <a:solidFill>
                  <a:srgbClr val="214A8F"/>
                </a:solidFill>
                <a:effectLst>
                  <a:outerShdw blurRad="38100" dist="38100" dir="2700000" algn="tl">
                    <a:srgbClr val="000000">
                      <a:alpha val="43137"/>
                    </a:srgbClr>
                  </a:outerShdw>
                </a:effectLst>
                <a:latin typeface="Arial"/>
              </a:rPr>
              <a:t>:</a:t>
            </a:r>
            <a:endParaRPr lang="en-US" dirty="0"/>
          </a:p>
        </p:txBody>
      </p:sp>
      <p:sp>
        <p:nvSpPr>
          <p:cNvPr id="5" name="Rectangle 4"/>
          <p:cNvSpPr/>
          <p:nvPr/>
        </p:nvSpPr>
        <p:spPr>
          <a:xfrm>
            <a:off x="6283590" y="1278560"/>
            <a:ext cx="2688479" cy="2031325"/>
          </a:xfrm>
          <a:prstGeom prst="rect">
            <a:avLst/>
          </a:prstGeom>
        </p:spPr>
        <p:txBody>
          <a:bodyPr wrap="square">
            <a:spAutoFit/>
          </a:bodyPr>
          <a:lstStyle/>
          <a:p>
            <a:r>
              <a:rPr lang="it-IT" dirty="0" smtClean="0"/>
              <a:t>Tree-level interactions with electrons. </a:t>
            </a:r>
          </a:p>
          <a:p>
            <a:endParaRPr lang="it-IT" dirty="0"/>
          </a:p>
          <a:p>
            <a:r>
              <a:rPr lang="it-IT" dirty="0" smtClean="0"/>
              <a:t>Two DFSZ models, depending on which Higgs gives mass to charged leptons.</a:t>
            </a:r>
          </a:p>
        </p:txBody>
      </p:sp>
      <p:sp>
        <p:nvSpPr>
          <p:cNvPr id="6" name="Rectangle 5"/>
          <p:cNvSpPr/>
          <p:nvPr/>
        </p:nvSpPr>
        <p:spPr>
          <a:xfrm>
            <a:off x="852572" y="6034156"/>
            <a:ext cx="4671303" cy="338554"/>
          </a:xfrm>
          <a:prstGeom prst="rect">
            <a:avLst/>
          </a:prstGeom>
        </p:spPr>
        <p:txBody>
          <a:bodyPr wrap="square">
            <a:spAutoFit/>
          </a:bodyPr>
          <a:lstStyle/>
          <a:p>
            <a:pPr lvl="0"/>
            <a:r>
              <a:rPr lang="en-US" sz="1600" dirty="0" smtClean="0">
                <a:solidFill>
                  <a:srgbClr val="C00000"/>
                </a:solidFill>
              </a:rPr>
              <a:t>M.G</a:t>
            </a:r>
            <a:r>
              <a:rPr lang="en-US" sz="1600" dirty="0">
                <a:solidFill>
                  <a:srgbClr val="C00000"/>
                </a:solidFill>
              </a:rPr>
              <a:t>., </a:t>
            </a:r>
            <a:r>
              <a:rPr lang="en-US" sz="1600" dirty="0" err="1">
                <a:solidFill>
                  <a:srgbClr val="C00000"/>
                </a:solidFill>
              </a:rPr>
              <a:t>Irastorza</a:t>
            </a:r>
            <a:r>
              <a:rPr lang="en-US" sz="1600" dirty="0">
                <a:solidFill>
                  <a:srgbClr val="C00000"/>
                </a:solidFill>
              </a:rPr>
              <a:t>, Redondo, </a:t>
            </a:r>
            <a:r>
              <a:rPr lang="en-US" sz="1600" dirty="0" smtClean="0">
                <a:solidFill>
                  <a:srgbClr val="C00000"/>
                </a:solidFill>
              </a:rPr>
              <a:t>Ringwald, In preparation</a:t>
            </a:r>
            <a:endParaRPr lang="en-US" sz="1600" dirty="0">
              <a:solidFill>
                <a:srgbClr val="C00000"/>
              </a:solidFill>
            </a:endParaRPr>
          </a:p>
        </p:txBody>
      </p:sp>
      <p:sp>
        <p:nvSpPr>
          <p:cNvPr id="11" name="Rectangle 10"/>
          <p:cNvSpPr/>
          <p:nvPr/>
        </p:nvSpPr>
        <p:spPr>
          <a:xfrm rot="17870954">
            <a:off x="4667810" y="3779462"/>
            <a:ext cx="788484" cy="307777"/>
          </a:xfrm>
          <a:prstGeom prst="rect">
            <a:avLst/>
          </a:prstGeom>
        </p:spPr>
        <p:txBody>
          <a:bodyPr wrap="square">
            <a:spAutoFit/>
          </a:bodyPr>
          <a:lstStyle/>
          <a:p>
            <a:r>
              <a:rPr lang="en-US" sz="1400" dirty="0" smtClean="0">
                <a:solidFill>
                  <a:srgbClr val="92642D"/>
                </a:solidFill>
              </a:rPr>
              <a:t>DFSZ 1</a:t>
            </a:r>
            <a:endParaRPr lang="it-IT" sz="1400" dirty="0">
              <a:solidFill>
                <a:srgbClr val="92642D"/>
              </a:solidFill>
            </a:endParaRPr>
          </a:p>
        </p:txBody>
      </p:sp>
      <p:sp>
        <p:nvSpPr>
          <p:cNvPr id="12" name="Rectangle 11"/>
          <p:cNvSpPr/>
          <p:nvPr/>
        </p:nvSpPr>
        <p:spPr>
          <a:xfrm rot="17870954">
            <a:off x="4227235" y="3987526"/>
            <a:ext cx="788484" cy="307777"/>
          </a:xfrm>
          <a:prstGeom prst="rect">
            <a:avLst/>
          </a:prstGeom>
        </p:spPr>
        <p:txBody>
          <a:bodyPr wrap="square">
            <a:spAutoFit/>
          </a:bodyPr>
          <a:lstStyle/>
          <a:p>
            <a:r>
              <a:rPr lang="en-US" sz="1400" dirty="0" smtClean="0">
                <a:solidFill>
                  <a:schemeClr val="accent5">
                    <a:lumMod val="75000"/>
                  </a:schemeClr>
                </a:solidFill>
              </a:rPr>
              <a:t>DFSZ 2</a:t>
            </a:r>
            <a:endParaRPr lang="it-IT" sz="1400"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13" name="Rectangle 12"/>
              <p:cNvSpPr/>
              <p:nvPr/>
            </p:nvSpPr>
            <p:spPr>
              <a:xfrm>
                <a:off x="6019800" y="4029757"/>
                <a:ext cx="2952270" cy="648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i="0">
                                  <a:latin typeface="Cambria Math" panose="02040503050406030204" pitchFamily="18" charset="0"/>
                                </a:rPr>
                                <m:t>Cos</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𝛽</m:t>
                          </m:r>
                        </m:num>
                        <m:den>
                          <m:r>
                            <a:rPr lang="en-US" i="0">
                              <a:latin typeface="Cambria Math" panose="02040503050406030204" pitchFamily="18" charset="0"/>
                            </a:rPr>
                            <m:t>3</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𝐶</m:t>
                          </m:r>
                        </m:e>
                        <m:sub>
                          <m:r>
                            <m:rPr>
                              <m:sty m:val="p"/>
                            </m:rPr>
                            <a:rPr lang="en-US" i="0">
                              <a:latin typeface="Cambria Math" panose="02040503050406030204" pitchFamily="18" charset="0"/>
                            </a:rPr>
                            <m:t>aγ</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8</m:t>
                          </m:r>
                        </m:num>
                        <m:den>
                          <m:r>
                            <a:rPr lang="en-US" i="0">
                              <a:latin typeface="Cambria Math" panose="02040503050406030204" pitchFamily="18" charset="0"/>
                            </a:rPr>
                            <m:t>3</m:t>
                          </m:r>
                        </m:den>
                      </m:f>
                      <m:r>
                        <a:rPr lang="en-US" i="0">
                          <a:latin typeface="Cambria Math" panose="02040503050406030204" pitchFamily="18" charset="0"/>
                        </a:rPr>
                        <m:t>−1.92</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019800" y="4029757"/>
                <a:ext cx="2952270" cy="6481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019800" y="5257800"/>
                <a:ext cx="2952269" cy="648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i="0">
                                  <a:latin typeface="Cambria Math" panose="02040503050406030204" pitchFamily="18" charset="0"/>
                                </a:rPr>
                                <m:t>Sin</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𝛽</m:t>
                          </m:r>
                        </m:num>
                        <m:den>
                          <m:r>
                            <a:rPr lang="en-US" i="0">
                              <a:latin typeface="Cambria Math" panose="02040503050406030204" pitchFamily="18" charset="0"/>
                            </a:rPr>
                            <m:t>3</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m:rPr>
                              <m:sty m:val="p"/>
                            </m:rPr>
                            <a:rPr lang="en-US" i="0">
                              <a:latin typeface="Cambria Math" panose="02040503050406030204" pitchFamily="18" charset="0"/>
                            </a:rPr>
                            <m:t>aγ</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3</m:t>
                          </m:r>
                        </m:den>
                      </m:f>
                      <m:r>
                        <a:rPr lang="en-US" i="0">
                          <a:latin typeface="Cambria Math" panose="02040503050406030204" pitchFamily="18" charset="0"/>
                        </a:rPr>
                        <m:t>−1.92</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019800" y="5257800"/>
                <a:ext cx="2952269" cy="648126"/>
              </a:xfrm>
              <a:prstGeom prst="rect">
                <a:avLst/>
              </a:prstGeom>
              <a:blipFill>
                <a:blip r:embed="rId4"/>
                <a:stretch>
                  <a:fillRect/>
                </a:stretch>
              </a:blipFill>
            </p:spPr>
            <p:txBody>
              <a:bodyPr/>
              <a:lstStyle/>
              <a:p>
                <a:r>
                  <a:rPr lang="en-US">
                    <a:noFill/>
                  </a:rPr>
                  <a:t> </a:t>
                </a:r>
              </a:p>
            </p:txBody>
          </p:sp>
        </mc:Fallback>
      </mc:AlternateContent>
      <p:sp>
        <p:nvSpPr>
          <p:cNvPr id="15" name="TextBox 14"/>
          <p:cNvSpPr txBox="1"/>
          <p:nvPr/>
        </p:nvSpPr>
        <p:spPr>
          <a:xfrm>
            <a:off x="6045927" y="3606756"/>
            <a:ext cx="952505" cy="369332"/>
          </a:xfrm>
          <a:prstGeom prst="rect">
            <a:avLst/>
          </a:prstGeom>
          <a:noFill/>
        </p:spPr>
        <p:txBody>
          <a:bodyPr wrap="none" rtlCol="0">
            <a:spAutoFit/>
          </a:bodyPr>
          <a:lstStyle/>
          <a:p>
            <a:r>
              <a:rPr lang="en-US" dirty="0" smtClean="0">
                <a:solidFill>
                  <a:srgbClr val="C00000"/>
                </a:solidFill>
              </a:rPr>
              <a:t>DFSZ 1:</a:t>
            </a:r>
            <a:endParaRPr lang="en-US" dirty="0">
              <a:solidFill>
                <a:srgbClr val="C00000"/>
              </a:solidFill>
            </a:endParaRPr>
          </a:p>
        </p:txBody>
      </p:sp>
      <p:sp>
        <p:nvSpPr>
          <p:cNvPr id="16" name="TextBox 15"/>
          <p:cNvSpPr txBox="1"/>
          <p:nvPr/>
        </p:nvSpPr>
        <p:spPr>
          <a:xfrm>
            <a:off x="6096000" y="4888468"/>
            <a:ext cx="952505" cy="369332"/>
          </a:xfrm>
          <a:prstGeom prst="rect">
            <a:avLst/>
          </a:prstGeom>
          <a:noFill/>
        </p:spPr>
        <p:txBody>
          <a:bodyPr wrap="none" rtlCol="0">
            <a:spAutoFit/>
          </a:bodyPr>
          <a:lstStyle/>
          <a:p>
            <a:r>
              <a:rPr lang="en-US" dirty="0" smtClean="0">
                <a:solidFill>
                  <a:srgbClr val="C00000"/>
                </a:solidFill>
              </a:rPr>
              <a:t>DFSZ 2:</a:t>
            </a:r>
            <a:endParaRPr lang="en-US" dirty="0">
              <a:solidFill>
                <a:srgbClr val="C00000"/>
              </a:solidFill>
            </a:endParaRPr>
          </a:p>
        </p:txBody>
      </p:sp>
      <p:sp>
        <p:nvSpPr>
          <p:cNvPr id="27" name="TextBox 26"/>
          <p:cNvSpPr txBox="1"/>
          <p:nvPr/>
        </p:nvSpPr>
        <p:spPr>
          <a:xfrm>
            <a:off x="4196204" y="4887496"/>
            <a:ext cx="820599" cy="338554"/>
          </a:xfrm>
          <a:prstGeom prst="rect">
            <a:avLst/>
          </a:prstGeom>
          <a:solidFill>
            <a:schemeClr val="bg1"/>
          </a:solidFill>
        </p:spPr>
        <p:txBody>
          <a:bodyPr wrap="square" rtlCol="0">
            <a:spAutoFit/>
          </a:bodyPr>
          <a:lstStyle/>
          <a:p>
            <a:r>
              <a:rPr lang="en-US" sz="1600" dirty="0" smtClean="0">
                <a:solidFill>
                  <a:srgbClr val="C00000"/>
                </a:solidFill>
              </a:rPr>
              <a:t>SN87A</a:t>
            </a:r>
            <a:endParaRPr lang="en-US" sz="1600" dirty="0">
              <a:solidFill>
                <a:srgbClr val="C00000"/>
              </a:solidFill>
            </a:endParaRPr>
          </a:p>
        </p:txBody>
      </p:sp>
      <p:sp>
        <p:nvSpPr>
          <p:cNvPr id="28" name="Left Arrow 27"/>
          <p:cNvSpPr/>
          <p:nvPr/>
        </p:nvSpPr>
        <p:spPr>
          <a:xfrm>
            <a:off x="4501005" y="4640628"/>
            <a:ext cx="381000" cy="3048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4883936" y="2180426"/>
            <a:ext cx="0" cy="31546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CustomShape 1"/>
          <p:cNvSpPr/>
          <p:nvPr/>
        </p:nvSpPr>
        <p:spPr>
          <a:xfrm>
            <a:off x="838200" y="189000"/>
            <a:ext cx="76200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Detection Potential</a:t>
            </a:r>
            <a:endParaRPr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2144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4733" y="1278560"/>
            <a:ext cx="1754263" cy="400110"/>
          </a:xfrm>
          <a:prstGeom prst="rect">
            <a:avLst/>
          </a:prstGeom>
        </p:spPr>
        <p:txBody>
          <a:bodyPr wrap="none">
            <a:spAutoFit/>
          </a:bodyPr>
          <a:lstStyle/>
          <a:p>
            <a:pPr algn="ctr"/>
            <a:r>
              <a:rPr lang="en-US" sz="2000" u="sng" dirty="0" smtClean="0">
                <a:solidFill>
                  <a:srgbClr val="214A8F"/>
                </a:solidFill>
                <a:effectLst>
                  <a:outerShdw blurRad="38100" dist="38100" dir="2700000" algn="tl">
                    <a:srgbClr val="000000">
                      <a:alpha val="43137"/>
                    </a:srgbClr>
                  </a:outerShdw>
                </a:effectLst>
                <a:latin typeface="Arial"/>
              </a:rPr>
              <a:t>DFSZ Axions</a:t>
            </a:r>
            <a:r>
              <a:rPr lang="en-US" sz="2000" dirty="0" smtClean="0">
                <a:solidFill>
                  <a:srgbClr val="214A8F"/>
                </a:solidFill>
                <a:effectLst>
                  <a:outerShdw blurRad="38100" dist="38100" dir="2700000" algn="tl">
                    <a:srgbClr val="000000">
                      <a:alpha val="43137"/>
                    </a:srgbClr>
                  </a:outerShdw>
                </a:effectLst>
                <a:latin typeface="Arial"/>
              </a:rPr>
              <a:t>:</a:t>
            </a:r>
            <a:endParaRPr lang="en-US" dirty="0"/>
          </a:p>
        </p:txBody>
      </p:sp>
      <p:sp>
        <p:nvSpPr>
          <p:cNvPr id="5" name="Rectangle 4"/>
          <p:cNvSpPr/>
          <p:nvPr/>
        </p:nvSpPr>
        <p:spPr>
          <a:xfrm>
            <a:off x="6283590" y="1278560"/>
            <a:ext cx="2688479" cy="2031325"/>
          </a:xfrm>
          <a:prstGeom prst="rect">
            <a:avLst/>
          </a:prstGeom>
        </p:spPr>
        <p:txBody>
          <a:bodyPr wrap="square">
            <a:spAutoFit/>
          </a:bodyPr>
          <a:lstStyle/>
          <a:p>
            <a:r>
              <a:rPr lang="it-IT" dirty="0" smtClean="0"/>
              <a:t>Tree-level interactions with electrons. </a:t>
            </a:r>
          </a:p>
          <a:p>
            <a:endParaRPr lang="it-IT" dirty="0"/>
          </a:p>
          <a:p>
            <a:r>
              <a:rPr lang="it-IT" dirty="0" smtClean="0"/>
              <a:t>Two DFSZ models, depending on which Higgs gives mass to charged leptons.</a:t>
            </a:r>
          </a:p>
        </p:txBody>
      </p:sp>
      <p:sp>
        <p:nvSpPr>
          <p:cNvPr id="6" name="Rectangle 5"/>
          <p:cNvSpPr/>
          <p:nvPr/>
        </p:nvSpPr>
        <p:spPr>
          <a:xfrm>
            <a:off x="852572" y="6034156"/>
            <a:ext cx="4671303" cy="338554"/>
          </a:xfrm>
          <a:prstGeom prst="rect">
            <a:avLst/>
          </a:prstGeom>
        </p:spPr>
        <p:txBody>
          <a:bodyPr wrap="square">
            <a:spAutoFit/>
          </a:bodyPr>
          <a:lstStyle/>
          <a:p>
            <a:pPr lvl="0"/>
            <a:r>
              <a:rPr lang="en-US" sz="1600" dirty="0" smtClean="0">
                <a:solidFill>
                  <a:srgbClr val="C00000"/>
                </a:solidFill>
              </a:rPr>
              <a:t>M.G</a:t>
            </a:r>
            <a:r>
              <a:rPr lang="en-US" sz="1600" dirty="0">
                <a:solidFill>
                  <a:srgbClr val="C00000"/>
                </a:solidFill>
              </a:rPr>
              <a:t>., </a:t>
            </a:r>
            <a:r>
              <a:rPr lang="en-US" sz="1600" dirty="0" err="1">
                <a:solidFill>
                  <a:srgbClr val="C00000"/>
                </a:solidFill>
              </a:rPr>
              <a:t>Irastorza</a:t>
            </a:r>
            <a:r>
              <a:rPr lang="en-US" sz="1600" dirty="0">
                <a:solidFill>
                  <a:srgbClr val="C00000"/>
                </a:solidFill>
              </a:rPr>
              <a:t>, Redondo, </a:t>
            </a:r>
            <a:r>
              <a:rPr lang="en-US" sz="1600" dirty="0" smtClean="0">
                <a:solidFill>
                  <a:srgbClr val="C00000"/>
                </a:solidFill>
              </a:rPr>
              <a:t>Ringwald, In preparation</a:t>
            </a:r>
            <a:endParaRPr lang="en-US" sz="1600" dirty="0">
              <a:solidFill>
                <a:srgbClr val="C00000"/>
              </a:solidFill>
            </a:endParaRPr>
          </a:p>
        </p:txBody>
      </p:sp>
      <mc:AlternateContent xmlns:mc="http://schemas.openxmlformats.org/markup-compatibility/2006" xmlns:a14="http://schemas.microsoft.com/office/drawing/2010/main">
        <mc:Choice Requires="a14">
          <p:sp>
            <p:nvSpPr>
              <p:cNvPr id="13" name="Rectangle 12"/>
              <p:cNvSpPr/>
              <p:nvPr/>
            </p:nvSpPr>
            <p:spPr>
              <a:xfrm>
                <a:off x="6019800" y="4029757"/>
                <a:ext cx="2952270" cy="648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i="0">
                                  <a:latin typeface="Cambria Math" panose="02040503050406030204" pitchFamily="18" charset="0"/>
                                </a:rPr>
                                <m:t>Cos</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𝛽</m:t>
                          </m:r>
                        </m:num>
                        <m:den>
                          <m:r>
                            <a:rPr lang="en-US" i="0">
                              <a:latin typeface="Cambria Math" panose="02040503050406030204" pitchFamily="18" charset="0"/>
                            </a:rPr>
                            <m:t>3</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𝐶</m:t>
                          </m:r>
                        </m:e>
                        <m:sub>
                          <m:r>
                            <m:rPr>
                              <m:sty m:val="p"/>
                            </m:rPr>
                            <a:rPr lang="en-US" i="0">
                              <a:latin typeface="Cambria Math" panose="02040503050406030204" pitchFamily="18" charset="0"/>
                            </a:rPr>
                            <m:t>aγ</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8</m:t>
                          </m:r>
                        </m:num>
                        <m:den>
                          <m:r>
                            <a:rPr lang="en-US" i="0">
                              <a:latin typeface="Cambria Math" panose="02040503050406030204" pitchFamily="18" charset="0"/>
                            </a:rPr>
                            <m:t>3</m:t>
                          </m:r>
                        </m:den>
                      </m:f>
                      <m:r>
                        <a:rPr lang="en-US" i="0">
                          <a:latin typeface="Cambria Math" panose="02040503050406030204" pitchFamily="18" charset="0"/>
                        </a:rPr>
                        <m:t>−1.92</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019800" y="4029757"/>
                <a:ext cx="2952270" cy="648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019800" y="5257800"/>
                <a:ext cx="2952269" cy="648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i="0">
                                  <a:latin typeface="Cambria Math" panose="02040503050406030204" pitchFamily="18" charset="0"/>
                                </a:rPr>
                                <m:t>Sin</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𝛽</m:t>
                          </m:r>
                        </m:num>
                        <m:den>
                          <m:r>
                            <a:rPr lang="en-US" i="0">
                              <a:latin typeface="Cambria Math" panose="02040503050406030204" pitchFamily="18" charset="0"/>
                            </a:rPr>
                            <m:t>3</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m:rPr>
                              <m:sty m:val="p"/>
                            </m:rPr>
                            <a:rPr lang="en-US" i="0">
                              <a:latin typeface="Cambria Math" panose="02040503050406030204" pitchFamily="18" charset="0"/>
                            </a:rPr>
                            <m:t>aγ</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3</m:t>
                          </m:r>
                        </m:den>
                      </m:f>
                      <m:r>
                        <a:rPr lang="en-US" i="0">
                          <a:latin typeface="Cambria Math" panose="02040503050406030204" pitchFamily="18" charset="0"/>
                        </a:rPr>
                        <m:t>−1.92</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019800" y="5257800"/>
                <a:ext cx="2952269" cy="648126"/>
              </a:xfrm>
              <a:prstGeom prst="rect">
                <a:avLst/>
              </a:prstGeom>
              <a:blipFill>
                <a:blip r:embed="rId3"/>
                <a:stretch>
                  <a:fillRect/>
                </a:stretch>
              </a:blipFill>
            </p:spPr>
            <p:txBody>
              <a:bodyPr/>
              <a:lstStyle/>
              <a:p>
                <a:r>
                  <a:rPr lang="en-US">
                    <a:noFill/>
                  </a:rPr>
                  <a:t> </a:t>
                </a:r>
              </a:p>
            </p:txBody>
          </p:sp>
        </mc:Fallback>
      </mc:AlternateContent>
      <p:sp>
        <p:nvSpPr>
          <p:cNvPr id="15" name="TextBox 14"/>
          <p:cNvSpPr txBox="1"/>
          <p:nvPr/>
        </p:nvSpPr>
        <p:spPr>
          <a:xfrm>
            <a:off x="6045927" y="3606756"/>
            <a:ext cx="952505" cy="369332"/>
          </a:xfrm>
          <a:prstGeom prst="rect">
            <a:avLst/>
          </a:prstGeom>
          <a:noFill/>
        </p:spPr>
        <p:txBody>
          <a:bodyPr wrap="none" rtlCol="0">
            <a:spAutoFit/>
          </a:bodyPr>
          <a:lstStyle/>
          <a:p>
            <a:r>
              <a:rPr lang="en-US" dirty="0" smtClean="0">
                <a:solidFill>
                  <a:srgbClr val="C00000"/>
                </a:solidFill>
              </a:rPr>
              <a:t>DFSZ 1:</a:t>
            </a:r>
            <a:endParaRPr lang="en-US" dirty="0">
              <a:solidFill>
                <a:srgbClr val="C00000"/>
              </a:solidFill>
            </a:endParaRPr>
          </a:p>
        </p:txBody>
      </p:sp>
      <p:sp>
        <p:nvSpPr>
          <p:cNvPr id="16" name="TextBox 15"/>
          <p:cNvSpPr txBox="1"/>
          <p:nvPr/>
        </p:nvSpPr>
        <p:spPr>
          <a:xfrm>
            <a:off x="6096000" y="4888468"/>
            <a:ext cx="952505" cy="369332"/>
          </a:xfrm>
          <a:prstGeom prst="rect">
            <a:avLst/>
          </a:prstGeom>
          <a:noFill/>
        </p:spPr>
        <p:txBody>
          <a:bodyPr wrap="none" rtlCol="0">
            <a:spAutoFit/>
          </a:bodyPr>
          <a:lstStyle/>
          <a:p>
            <a:r>
              <a:rPr lang="en-US" dirty="0" smtClean="0">
                <a:solidFill>
                  <a:srgbClr val="C00000"/>
                </a:solidFill>
              </a:rPr>
              <a:t>DFSZ 2:</a:t>
            </a:r>
            <a:endParaRPr lang="en-US" dirty="0">
              <a:solidFill>
                <a:srgbClr val="C00000"/>
              </a:solidFill>
            </a:endParaRPr>
          </a:p>
        </p:txBody>
      </p:sp>
      <p:pic>
        <p:nvPicPr>
          <p:cNvPr id="8" name="Picture 7"/>
          <p:cNvPicPr>
            <a:picLocks noChangeAspect="1"/>
          </p:cNvPicPr>
          <p:nvPr/>
        </p:nvPicPr>
        <p:blipFill>
          <a:blip r:embed="rId4"/>
          <a:stretch>
            <a:fillRect/>
          </a:stretch>
        </p:blipFill>
        <p:spPr>
          <a:xfrm>
            <a:off x="826861" y="1678670"/>
            <a:ext cx="4623627" cy="4107323"/>
          </a:xfrm>
          <a:prstGeom prst="rect">
            <a:avLst/>
          </a:prstGeom>
        </p:spPr>
      </p:pic>
      <p:sp>
        <p:nvSpPr>
          <p:cNvPr id="11" name="CustomShape 1"/>
          <p:cNvSpPr/>
          <p:nvPr/>
        </p:nvSpPr>
        <p:spPr>
          <a:xfrm>
            <a:off x="838200" y="189000"/>
            <a:ext cx="76200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Detection Potential</a:t>
            </a:r>
            <a:endParaRPr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9156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4733" y="1278560"/>
            <a:ext cx="1754263" cy="400110"/>
          </a:xfrm>
          <a:prstGeom prst="rect">
            <a:avLst/>
          </a:prstGeom>
        </p:spPr>
        <p:txBody>
          <a:bodyPr wrap="none">
            <a:spAutoFit/>
          </a:bodyPr>
          <a:lstStyle/>
          <a:p>
            <a:pPr algn="ctr"/>
            <a:r>
              <a:rPr lang="en-US" sz="2000" u="sng" dirty="0" smtClean="0">
                <a:solidFill>
                  <a:srgbClr val="214A8F"/>
                </a:solidFill>
                <a:effectLst>
                  <a:outerShdw blurRad="38100" dist="38100" dir="2700000" algn="tl">
                    <a:srgbClr val="000000">
                      <a:alpha val="43137"/>
                    </a:srgbClr>
                  </a:outerShdw>
                </a:effectLst>
                <a:latin typeface="Arial"/>
              </a:rPr>
              <a:t>DFSZ Axions</a:t>
            </a:r>
            <a:r>
              <a:rPr lang="en-US" sz="2000" dirty="0" smtClean="0">
                <a:solidFill>
                  <a:srgbClr val="214A8F"/>
                </a:solidFill>
                <a:effectLst>
                  <a:outerShdw blurRad="38100" dist="38100" dir="2700000" algn="tl">
                    <a:srgbClr val="000000">
                      <a:alpha val="43137"/>
                    </a:srgbClr>
                  </a:outerShdw>
                </a:effectLst>
                <a:latin typeface="Arial"/>
              </a:rPr>
              <a:t>:</a:t>
            </a:r>
            <a:endParaRPr lang="en-US" dirty="0"/>
          </a:p>
        </p:txBody>
      </p:sp>
      <p:sp>
        <p:nvSpPr>
          <p:cNvPr id="5" name="Rectangle 4"/>
          <p:cNvSpPr/>
          <p:nvPr/>
        </p:nvSpPr>
        <p:spPr>
          <a:xfrm>
            <a:off x="6283590" y="1278560"/>
            <a:ext cx="2688479" cy="2031325"/>
          </a:xfrm>
          <a:prstGeom prst="rect">
            <a:avLst/>
          </a:prstGeom>
        </p:spPr>
        <p:txBody>
          <a:bodyPr wrap="square">
            <a:spAutoFit/>
          </a:bodyPr>
          <a:lstStyle/>
          <a:p>
            <a:r>
              <a:rPr lang="it-IT" dirty="0" smtClean="0"/>
              <a:t>Tree-level interactions with electrons. </a:t>
            </a:r>
          </a:p>
          <a:p>
            <a:endParaRPr lang="it-IT" dirty="0"/>
          </a:p>
          <a:p>
            <a:r>
              <a:rPr lang="it-IT" dirty="0" smtClean="0"/>
              <a:t>Two DFSZ models, depending on which Higgs gives mass to charged leptons.</a:t>
            </a:r>
          </a:p>
        </p:txBody>
      </p:sp>
      <p:sp>
        <p:nvSpPr>
          <p:cNvPr id="6" name="Rectangle 5"/>
          <p:cNvSpPr/>
          <p:nvPr/>
        </p:nvSpPr>
        <p:spPr>
          <a:xfrm>
            <a:off x="852572" y="6034156"/>
            <a:ext cx="4671303" cy="338554"/>
          </a:xfrm>
          <a:prstGeom prst="rect">
            <a:avLst/>
          </a:prstGeom>
        </p:spPr>
        <p:txBody>
          <a:bodyPr wrap="square">
            <a:spAutoFit/>
          </a:bodyPr>
          <a:lstStyle/>
          <a:p>
            <a:pPr lvl="0"/>
            <a:r>
              <a:rPr lang="en-US" sz="1600" dirty="0" smtClean="0">
                <a:solidFill>
                  <a:srgbClr val="C00000"/>
                </a:solidFill>
              </a:rPr>
              <a:t>M.G</a:t>
            </a:r>
            <a:r>
              <a:rPr lang="en-US" sz="1600" dirty="0">
                <a:solidFill>
                  <a:srgbClr val="C00000"/>
                </a:solidFill>
              </a:rPr>
              <a:t>., </a:t>
            </a:r>
            <a:r>
              <a:rPr lang="en-US" sz="1600" dirty="0" err="1">
                <a:solidFill>
                  <a:srgbClr val="C00000"/>
                </a:solidFill>
              </a:rPr>
              <a:t>Irastorza</a:t>
            </a:r>
            <a:r>
              <a:rPr lang="en-US" sz="1600" dirty="0">
                <a:solidFill>
                  <a:srgbClr val="C00000"/>
                </a:solidFill>
              </a:rPr>
              <a:t>, Redondo, </a:t>
            </a:r>
            <a:r>
              <a:rPr lang="en-US" sz="1600" dirty="0" smtClean="0">
                <a:solidFill>
                  <a:srgbClr val="C00000"/>
                </a:solidFill>
              </a:rPr>
              <a:t>Ringwald, In preparation</a:t>
            </a:r>
            <a:endParaRPr lang="en-US" sz="1600" dirty="0">
              <a:solidFill>
                <a:srgbClr val="C00000"/>
              </a:solidFill>
            </a:endParaRPr>
          </a:p>
        </p:txBody>
      </p:sp>
      <mc:AlternateContent xmlns:mc="http://schemas.openxmlformats.org/markup-compatibility/2006" xmlns:a14="http://schemas.microsoft.com/office/drawing/2010/main">
        <mc:Choice Requires="a14">
          <p:sp>
            <p:nvSpPr>
              <p:cNvPr id="13" name="Rectangle 12"/>
              <p:cNvSpPr/>
              <p:nvPr/>
            </p:nvSpPr>
            <p:spPr>
              <a:xfrm>
                <a:off x="6019800" y="4029757"/>
                <a:ext cx="2952270" cy="648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i="0">
                                  <a:latin typeface="Cambria Math" panose="02040503050406030204" pitchFamily="18" charset="0"/>
                                </a:rPr>
                                <m:t>Cos</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𝛽</m:t>
                          </m:r>
                        </m:num>
                        <m:den>
                          <m:r>
                            <a:rPr lang="en-US" i="0">
                              <a:latin typeface="Cambria Math" panose="02040503050406030204" pitchFamily="18" charset="0"/>
                            </a:rPr>
                            <m:t>3</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𝐶</m:t>
                          </m:r>
                        </m:e>
                        <m:sub>
                          <m:r>
                            <m:rPr>
                              <m:sty m:val="p"/>
                            </m:rPr>
                            <a:rPr lang="en-US" i="0">
                              <a:latin typeface="Cambria Math" panose="02040503050406030204" pitchFamily="18" charset="0"/>
                            </a:rPr>
                            <m:t>aγ</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8</m:t>
                          </m:r>
                        </m:num>
                        <m:den>
                          <m:r>
                            <a:rPr lang="en-US" i="0">
                              <a:latin typeface="Cambria Math" panose="02040503050406030204" pitchFamily="18" charset="0"/>
                            </a:rPr>
                            <m:t>3</m:t>
                          </m:r>
                        </m:den>
                      </m:f>
                      <m:r>
                        <a:rPr lang="en-US" i="0">
                          <a:latin typeface="Cambria Math" panose="02040503050406030204" pitchFamily="18" charset="0"/>
                        </a:rPr>
                        <m:t>−1.92</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019800" y="4029757"/>
                <a:ext cx="2952270" cy="6481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019800" y="5257800"/>
                <a:ext cx="2952269" cy="648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i="0">
                                  <a:latin typeface="Cambria Math" panose="02040503050406030204" pitchFamily="18" charset="0"/>
                                </a:rPr>
                                <m:t>Sin</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𝛽</m:t>
                          </m:r>
                        </m:num>
                        <m:den>
                          <m:r>
                            <a:rPr lang="en-US" i="0">
                              <a:latin typeface="Cambria Math" panose="02040503050406030204" pitchFamily="18" charset="0"/>
                            </a:rPr>
                            <m:t>3</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m:rPr>
                              <m:sty m:val="p"/>
                            </m:rPr>
                            <a:rPr lang="en-US" i="0">
                              <a:latin typeface="Cambria Math" panose="02040503050406030204" pitchFamily="18" charset="0"/>
                            </a:rPr>
                            <m:t>aγ</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3</m:t>
                          </m:r>
                        </m:den>
                      </m:f>
                      <m:r>
                        <a:rPr lang="en-US" i="0">
                          <a:latin typeface="Cambria Math" panose="02040503050406030204" pitchFamily="18" charset="0"/>
                        </a:rPr>
                        <m:t>−1.92</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019800" y="5257800"/>
                <a:ext cx="2952269" cy="648126"/>
              </a:xfrm>
              <a:prstGeom prst="rect">
                <a:avLst/>
              </a:prstGeom>
              <a:blipFill>
                <a:blip r:embed="rId3"/>
                <a:stretch>
                  <a:fillRect/>
                </a:stretch>
              </a:blipFill>
            </p:spPr>
            <p:txBody>
              <a:bodyPr/>
              <a:lstStyle/>
              <a:p>
                <a:r>
                  <a:rPr lang="en-US">
                    <a:noFill/>
                  </a:rPr>
                  <a:t> </a:t>
                </a:r>
              </a:p>
            </p:txBody>
          </p:sp>
        </mc:Fallback>
      </mc:AlternateContent>
      <p:sp>
        <p:nvSpPr>
          <p:cNvPr id="15" name="TextBox 14"/>
          <p:cNvSpPr txBox="1"/>
          <p:nvPr/>
        </p:nvSpPr>
        <p:spPr>
          <a:xfrm>
            <a:off x="6045927" y="3606756"/>
            <a:ext cx="952505" cy="369332"/>
          </a:xfrm>
          <a:prstGeom prst="rect">
            <a:avLst/>
          </a:prstGeom>
          <a:noFill/>
        </p:spPr>
        <p:txBody>
          <a:bodyPr wrap="none" rtlCol="0">
            <a:spAutoFit/>
          </a:bodyPr>
          <a:lstStyle/>
          <a:p>
            <a:r>
              <a:rPr lang="en-US" dirty="0" smtClean="0">
                <a:solidFill>
                  <a:srgbClr val="C00000"/>
                </a:solidFill>
              </a:rPr>
              <a:t>DFSZ 1:</a:t>
            </a:r>
            <a:endParaRPr lang="en-US" dirty="0">
              <a:solidFill>
                <a:srgbClr val="C00000"/>
              </a:solidFill>
            </a:endParaRPr>
          </a:p>
        </p:txBody>
      </p:sp>
      <p:sp>
        <p:nvSpPr>
          <p:cNvPr id="16" name="TextBox 15"/>
          <p:cNvSpPr txBox="1"/>
          <p:nvPr/>
        </p:nvSpPr>
        <p:spPr>
          <a:xfrm>
            <a:off x="6096000" y="4888468"/>
            <a:ext cx="952505" cy="369332"/>
          </a:xfrm>
          <a:prstGeom prst="rect">
            <a:avLst/>
          </a:prstGeom>
          <a:noFill/>
        </p:spPr>
        <p:txBody>
          <a:bodyPr wrap="none" rtlCol="0">
            <a:spAutoFit/>
          </a:bodyPr>
          <a:lstStyle/>
          <a:p>
            <a:r>
              <a:rPr lang="en-US" dirty="0" smtClean="0">
                <a:solidFill>
                  <a:srgbClr val="C00000"/>
                </a:solidFill>
              </a:rPr>
              <a:t>DFSZ 2:</a:t>
            </a:r>
            <a:endParaRPr lang="en-US" dirty="0">
              <a:solidFill>
                <a:srgbClr val="C00000"/>
              </a:solidFill>
            </a:endParaRPr>
          </a:p>
        </p:txBody>
      </p:sp>
      <p:pic>
        <p:nvPicPr>
          <p:cNvPr id="8" name="Picture 7"/>
          <p:cNvPicPr>
            <a:picLocks noChangeAspect="1"/>
          </p:cNvPicPr>
          <p:nvPr/>
        </p:nvPicPr>
        <p:blipFill>
          <a:blip r:embed="rId4"/>
          <a:stretch>
            <a:fillRect/>
          </a:stretch>
        </p:blipFill>
        <p:spPr>
          <a:xfrm>
            <a:off x="826861" y="1678670"/>
            <a:ext cx="4623627" cy="4107323"/>
          </a:xfrm>
          <a:prstGeom prst="rect">
            <a:avLst/>
          </a:prstGeom>
        </p:spPr>
      </p:pic>
      <p:sp>
        <p:nvSpPr>
          <p:cNvPr id="18" name="TextBox 17"/>
          <p:cNvSpPr txBox="1"/>
          <p:nvPr/>
        </p:nvSpPr>
        <p:spPr>
          <a:xfrm>
            <a:off x="2371726" y="3523468"/>
            <a:ext cx="820599" cy="338554"/>
          </a:xfrm>
          <a:prstGeom prst="rect">
            <a:avLst/>
          </a:prstGeom>
          <a:noFill/>
        </p:spPr>
        <p:txBody>
          <a:bodyPr wrap="square" rtlCol="0">
            <a:spAutoFit/>
          </a:bodyPr>
          <a:lstStyle/>
          <a:p>
            <a:r>
              <a:rPr lang="en-US" sz="1600" dirty="0" smtClean="0">
                <a:solidFill>
                  <a:srgbClr val="C00000"/>
                </a:solidFill>
              </a:rPr>
              <a:t>SN87A</a:t>
            </a:r>
            <a:endParaRPr lang="en-US" sz="1600" dirty="0">
              <a:solidFill>
                <a:srgbClr val="C00000"/>
              </a:solidFill>
            </a:endParaRPr>
          </a:p>
        </p:txBody>
      </p:sp>
      <p:sp>
        <p:nvSpPr>
          <p:cNvPr id="19" name="Left Arrow 18"/>
          <p:cNvSpPr/>
          <p:nvPr/>
        </p:nvSpPr>
        <p:spPr>
          <a:xfrm>
            <a:off x="2676527" y="3276600"/>
            <a:ext cx="381000" cy="3048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3107527" y="2116182"/>
            <a:ext cx="0" cy="32186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CustomShape 1"/>
          <p:cNvSpPr/>
          <p:nvPr/>
        </p:nvSpPr>
        <p:spPr>
          <a:xfrm>
            <a:off x="838200" y="189000"/>
            <a:ext cx="76200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Detection Potential</a:t>
            </a:r>
            <a:endParaRPr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5500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1371600" y="189000"/>
            <a:ext cx="6324600" cy="577800"/>
          </a:xfrm>
          <a:prstGeom prst="rect">
            <a:avLst/>
          </a:prstGeom>
        </p:spPr>
        <p:txBody>
          <a:bodyPr lIns="90000" tIns="45000" rIns="90000" bIns="45000"/>
          <a:lstStyle/>
          <a:p>
            <a:pPr algn="ctr"/>
            <a:r>
              <a:rPr lang="en-US" sz="3600" dirty="0" smtClean="0">
                <a:solidFill>
                  <a:srgbClr val="CC3300"/>
                </a:solidFill>
                <a:effectLst>
                  <a:outerShdw blurRad="38100" dist="38100" dir="2700000" algn="tl">
                    <a:srgbClr val="000000">
                      <a:alpha val="43137"/>
                    </a:srgbClr>
                  </a:outerShdw>
                </a:effectLst>
                <a:latin typeface="Arial"/>
              </a:rPr>
              <a:t>Conclusions</a:t>
            </a:r>
            <a:endParaRPr sz="2000" dirty="0">
              <a:effectLst>
                <a:outerShdw blurRad="38100" dist="38100" dir="2700000" algn="tl">
                  <a:srgbClr val="000000">
                    <a:alpha val="43137"/>
                  </a:srgbClr>
                </a:outerShdw>
              </a:effectLst>
            </a:endParaRPr>
          </a:p>
        </p:txBody>
      </p:sp>
      <p:sp>
        <p:nvSpPr>
          <p:cNvPr id="3" name="TextBox 2"/>
          <p:cNvSpPr txBox="1"/>
          <p:nvPr/>
        </p:nvSpPr>
        <p:spPr>
          <a:xfrm>
            <a:off x="762000" y="1003042"/>
            <a:ext cx="7848600" cy="5324535"/>
          </a:xfrm>
          <a:prstGeom prst="rect">
            <a:avLst/>
          </a:prstGeom>
          <a:noFill/>
        </p:spPr>
        <p:txBody>
          <a:bodyPr wrap="square" rtlCol="0">
            <a:spAutoFit/>
          </a:bodyPr>
          <a:lstStyle/>
          <a:p>
            <a:pPr marL="342900" indent="-342900">
              <a:buFont typeface="Wingdings" panose="05000000000000000000" pitchFamily="2" charset="2"/>
              <a:buChar char="ü"/>
            </a:pPr>
            <a:r>
              <a:rPr lang="en-US" sz="2000" dirty="0" smtClean="0"/>
              <a:t>Several anomalies seem to indicate the need for additional cooling and require further investigation. </a:t>
            </a:r>
          </a:p>
          <a:p>
            <a:pPr marL="342900" indent="-342900">
              <a:buFont typeface="Wingdings" panose="05000000000000000000" pitchFamily="2" charset="2"/>
              <a:buChar char="ü"/>
            </a:pPr>
            <a:endParaRPr lang="en-US" sz="2000" dirty="0" smtClean="0"/>
          </a:p>
          <a:p>
            <a:pPr marL="342900" indent="-342900">
              <a:buFont typeface="Wingdings" panose="05000000000000000000" pitchFamily="2" charset="2"/>
              <a:buChar char="ü"/>
            </a:pPr>
            <a:r>
              <a:rPr lang="en-US" sz="2000" dirty="0" smtClean="0"/>
              <a:t>The </a:t>
            </a:r>
            <a:r>
              <a:rPr lang="en-US" sz="2000" dirty="0"/>
              <a:t>hints are not very </a:t>
            </a:r>
            <a:r>
              <a:rPr lang="en-US" sz="2000" smtClean="0"/>
              <a:t>significant and the </a:t>
            </a:r>
            <a:r>
              <a:rPr lang="en-US" sz="2000" dirty="0"/>
              <a:t>uncertainties are still not well known. However, </a:t>
            </a:r>
            <a:r>
              <a:rPr lang="en-US" sz="2000" dirty="0" smtClean="0"/>
              <a:t>they are </a:t>
            </a:r>
            <a:r>
              <a:rPr lang="en-US" sz="2000" dirty="0"/>
              <a:t>fairly numerous and all point in the same direction. </a:t>
            </a:r>
          </a:p>
          <a:p>
            <a:pPr marL="342900" indent="-342900">
              <a:buFont typeface="Wingdings" panose="05000000000000000000" pitchFamily="2" charset="2"/>
              <a:buChar char="ü"/>
            </a:pPr>
            <a:endParaRPr lang="en-US" sz="2000" dirty="0" smtClean="0"/>
          </a:p>
          <a:p>
            <a:pPr marL="342900" indent="-342900">
              <a:buFont typeface="Wingdings" panose="05000000000000000000" pitchFamily="2" charset="2"/>
              <a:buChar char="ü"/>
            </a:pPr>
            <a:r>
              <a:rPr lang="en-US" sz="2000" dirty="0" smtClean="0">
                <a:solidFill>
                  <a:srgbClr val="0070C0"/>
                </a:solidFill>
              </a:rPr>
              <a:t>ALPs are the best candidates among WISPs. </a:t>
            </a:r>
            <a:endParaRPr lang="en-US" sz="2000" dirty="0"/>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The </a:t>
            </a:r>
            <a:r>
              <a:rPr lang="en-US" sz="2000" dirty="0" smtClean="0"/>
              <a:t>ALP hinted region is in large part </a:t>
            </a:r>
            <a:r>
              <a:rPr lang="en-US" sz="2000" dirty="0" smtClean="0">
                <a:solidFill>
                  <a:srgbClr val="FF0000"/>
                </a:solidFill>
              </a:rPr>
              <a:t>accessible </a:t>
            </a:r>
            <a:r>
              <a:rPr lang="en-US" sz="2000" dirty="0">
                <a:solidFill>
                  <a:srgbClr val="FF0000"/>
                </a:solidFill>
              </a:rPr>
              <a:t>to </a:t>
            </a:r>
            <a:r>
              <a:rPr lang="en-US" sz="2000" dirty="0" smtClean="0">
                <a:solidFill>
                  <a:srgbClr val="FF0000"/>
                </a:solidFill>
              </a:rPr>
              <a:t>IAXO </a:t>
            </a:r>
            <a:r>
              <a:rPr lang="en-US" sz="2000" dirty="0" smtClean="0"/>
              <a:t>and partially to </a:t>
            </a:r>
            <a:r>
              <a:rPr lang="en-US" sz="2000" dirty="0" smtClean="0">
                <a:solidFill>
                  <a:srgbClr val="FF0000"/>
                </a:solidFill>
              </a:rPr>
              <a:t>APS II</a:t>
            </a:r>
            <a:r>
              <a:rPr lang="en-US" sz="2000" dirty="0" smtClean="0"/>
              <a:t>.</a:t>
            </a:r>
          </a:p>
          <a:p>
            <a:pPr marL="342900" indent="-342900">
              <a:buFont typeface="Wingdings" panose="05000000000000000000" pitchFamily="2" charset="2"/>
              <a:buChar char="ü"/>
            </a:pPr>
            <a:endParaRPr lang="en-US" sz="2000" dirty="0" smtClean="0"/>
          </a:p>
          <a:p>
            <a:pPr marL="342900" indent="-342900">
              <a:buFont typeface="Wingdings" panose="05000000000000000000" pitchFamily="2" charset="2"/>
              <a:buChar char="ü"/>
            </a:pPr>
            <a:r>
              <a:rPr lang="en-US" sz="2000" dirty="0"/>
              <a:t>If ALPs were to be found in this range, the discovery would be transformative not only for particle physics and probably for cosmology, but also for </a:t>
            </a:r>
            <a:r>
              <a:rPr lang="en-US" sz="2000" dirty="0" err="1"/>
              <a:t>TeV</a:t>
            </a:r>
            <a:r>
              <a:rPr lang="en-US" sz="2000" dirty="0"/>
              <a:t> gamma ray astronomy and for stellar evolution. </a:t>
            </a:r>
          </a:p>
          <a:p>
            <a:pPr marL="342900" indent="-342900">
              <a:buFont typeface="Wingdings" panose="05000000000000000000" pitchFamily="2" charset="2"/>
              <a:buChar char="ü"/>
            </a:pPr>
            <a:endParaRPr lang="en-US" sz="2000" dirty="0"/>
          </a:p>
        </p:txBody>
      </p:sp>
    </p:spTree>
    <p:extLst>
      <p:ext uri="{BB962C8B-B14F-4D97-AF65-F5344CB8AC3E}">
        <p14:creationId xmlns:p14="http://schemas.microsoft.com/office/powerpoint/2010/main" val="67156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358077585"/>
                  </p:ext>
                </p:extLst>
              </p:nvPr>
            </p:nvGraphicFramePr>
            <p:xfrm>
              <a:off x="685800" y="990600"/>
              <a:ext cx="8229600" cy="5412740"/>
            </p:xfrm>
            <a:graphic>
              <a:graphicData uri="http://schemas.openxmlformats.org/drawingml/2006/table">
                <a:tbl>
                  <a:tblPr firstRow="1" bandRow="1">
                    <a:tableStyleId>{2D5ABB26-0587-4C30-8999-92F81FD0307C}</a:tableStyleId>
                  </a:tblPr>
                  <a:tblGrid>
                    <a:gridCol w="1740876">
                      <a:extLst>
                        <a:ext uri="{9D8B030D-6E8A-4147-A177-3AD203B41FA5}">
                          <a16:colId xmlns:a16="http://schemas.microsoft.com/office/drawing/2014/main" val="1050115154"/>
                        </a:ext>
                      </a:extLst>
                    </a:gridCol>
                    <a:gridCol w="1661747">
                      <a:extLst>
                        <a:ext uri="{9D8B030D-6E8A-4147-A177-3AD203B41FA5}">
                          <a16:colId xmlns:a16="http://schemas.microsoft.com/office/drawing/2014/main" val="174110474"/>
                        </a:ext>
                      </a:extLst>
                    </a:gridCol>
                    <a:gridCol w="1245577">
                      <a:extLst>
                        <a:ext uri="{9D8B030D-6E8A-4147-A177-3AD203B41FA5}">
                          <a16:colId xmlns:a16="http://schemas.microsoft.com/office/drawing/2014/main" val="1090177890"/>
                        </a:ext>
                      </a:extLst>
                    </a:gridCol>
                    <a:gridCol w="1219200">
                      <a:extLst>
                        <a:ext uri="{9D8B030D-6E8A-4147-A177-3AD203B41FA5}">
                          <a16:colId xmlns:a16="http://schemas.microsoft.com/office/drawing/2014/main" val="1062000779"/>
                        </a:ext>
                      </a:extLst>
                    </a:gridCol>
                    <a:gridCol w="2362200">
                      <a:extLst>
                        <a:ext uri="{9D8B030D-6E8A-4147-A177-3AD203B41FA5}">
                          <a16:colId xmlns:a16="http://schemas.microsoft.com/office/drawing/2014/main" val="2233849339"/>
                        </a:ext>
                      </a:extLst>
                    </a:gridCol>
                  </a:tblGrid>
                  <a:tr h="370840">
                    <a:tc>
                      <a:txBody>
                        <a:bodyPr/>
                        <a:lstStyle/>
                        <a:p>
                          <a:r>
                            <a:rPr lang="en-US" sz="1600" b="1" dirty="0" smtClean="0">
                              <a:solidFill>
                                <a:srgbClr val="C00000"/>
                              </a:solidFill>
                              <a:effectLst/>
                            </a:rPr>
                            <a:t>Observable</a:t>
                          </a:r>
                          <a:endParaRPr lang="en-US" sz="1600" b="1" dirty="0">
                            <a:solidFill>
                              <a:srgbClr val="C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solidFill>
                                <a:srgbClr val="C00000"/>
                              </a:solidFill>
                              <a:effectLst/>
                            </a:rPr>
                            <a:t>Stellar</a:t>
                          </a:r>
                          <a:r>
                            <a:rPr lang="en-US" sz="1600" b="1" baseline="0" dirty="0" smtClean="0">
                              <a:solidFill>
                                <a:srgbClr val="C00000"/>
                              </a:solidFill>
                              <a:effectLst/>
                            </a:rPr>
                            <a:t> system</a:t>
                          </a:r>
                          <a:endParaRPr lang="en-US" sz="1600" b="1" dirty="0">
                            <a:solidFill>
                              <a:srgbClr val="C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rgbClr val="C00000"/>
                              </a:solidFill>
                              <a:effectLst/>
                            </a:rPr>
                            <a:t>Significance</a:t>
                          </a:r>
                          <a:endParaRPr lang="en-US" sz="1600" b="1" dirty="0">
                            <a:solidFill>
                              <a:srgbClr val="C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rgbClr val="C00000"/>
                              </a:solidFill>
                              <a:effectLst/>
                            </a:rPr>
                            <a:t>Solutions</a:t>
                          </a:r>
                          <a:endParaRPr lang="en-US" sz="1600" b="1" dirty="0">
                            <a:solidFill>
                              <a:srgbClr val="C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solidFill>
                                <a:srgbClr val="C00000"/>
                              </a:solidFill>
                              <a:effectLst/>
                            </a:rPr>
                            <a:t>comments</a:t>
                          </a:r>
                          <a:endParaRPr lang="en-US" sz="1600" b="1" dirty="0">
                            <a:solidFill>
                              <a:srgbClr val="C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7724026"/>
                      </a:ext>
                    </a:extLst>
                  </a:tr>
                  <a:tr h="370840">
                    <a:tc rowSpan="5">
                      <a:txBody>
                        <a:bodyPr/>
                        <a:lstStyle/>
                        <a:p>
                          <a:r>
                            <a:rPr kumimoji="0" lang="en-US" sz="1600" u="none" strike="noStrike" kern="1200" cap="none" spc="0" normalizeH="0" baseline="0" noProof="0" dirty="0" smtClean="0">
                              <a:ln>
                                <a:noFill/>
                              </a:ln>
                              <a:solidFill>
                                <a:srgbClr val="002060"/>
                              </a:solidFill>
                              <a:effectLst/>
                              <a:uLnTx/>
                              <a:uFillTx/>
                              <a:latin typeface="+mj-lt"/>
                            </a:rPr>
                            <a:t>rate of period change </a:t>
                          </a:r>
                          <a14:m>
                            <m:oMath xmlns:m="http://schemas.openxmlformats.org/officeDocument/2006/math">
                              <m:acc>
                                <m:accPr>
                                  <m:chr m:val="̇"/>
                                  <m:ctrlPr>
                                    <a:rPr kumimoji="0" lang="en-US" sz="1600" i="1" u="none" strike="noStrike" kern="1200" cap="none" spc="0" normalizeH="0" baseline="0" noProof="0" smtClean="0">
                                      <a:ln>
                                        <a:noFill/>
                                      </a:ln>
                                      <a:solidFill>
                                        <a:srgbClr val="002060"/>
                                      </a:solidFill>
                                      <a:effectLst/>
                                      <a:uLnTx/>
                                      <a:uFillTx/>
                                      <a:latin typeface="Cambria Math" panose="02040503050406030204" pitchFamily="18" charset="0"/>
                                    </a:rPr>
                                  </m:ctrlPr>
                                </m:accPr>
                                <m:e>
                                  <m:r>
                                    <a:rPr kumimoji="0" lang="en-US" sz="1600" u="none" strike="noStrike" kern="1200" cap="none" spc="0" normalizeH="0" baseline="0" noProof="0">
                                      <a:ln>
                                        <a:noFill/>
                                      </a:ln>
                                      <a:solidFill>
                                        <a:srgbClr val="002060"/>
                                      </a:solidFill>
                                      <a:effectLst/>
                                      <a:uLnTx/>
                                      <a:uFillTx/>
                                      <a:latin typeface="Cambria Math" panose="02040503050406030204" pitchFamily="18" charset="0"/>
                                    </a:rPr>
                                    <m:t>𝑃</m:t>
                                  </m:r>
                                </m:e>
                              </m:acc>
                              <m:r>
                                <a:rPr kumimoji="0" lang="en-US" sz="1600" u="none" strike="noStrike" kern="1200" cap="none" spc="0" normalizeH="0" baseline="0" noProof="0" smtClean="0">
                                  <a:ln>
                                    <a:noFill/>
                                  </a:ln>
                                  <a:solidFill>
                                    <a:srgbClr val="002060"/>
                                  </a:solidFill>
                                  <a:effectLst/>
                                  <a:uLnTx/>
                                  <a:uFillTx/>
                                  <a:latin typeface="Cambria Math" panose="02040503050406030204" pitchFamily="18" charset="0"/>
                                </a:rPr>
                                <m:t>/</m:t>
                              </m:r>
                              <m:r>
                                <a:rPr kumimoji="0" lang="en-US" sz="1600" u="none" strike="noStrike" kern="1200" cap="none" spc="0" normalizeH="0" baseline="0" noProof="0" smtClean="0">
                                  <a:ln>
                                    <a:noFill/>
                                  </a:ln>
                                  <a:solidFill>
                                    <a:srgbClr val="002060"/>
                                  </a:solidFill>
                                  <a:effectLst/>
                                  <a:uLnTx/>
                                  <a:uFillTx/>
                                  <a:latin typeface="Cambria Math" panose="02040503050406030204" pitchFamily="18" charset="0"/>
                                </a:rPr>
                                <m:t>𝑃</m:t>
                              </m:r>
                            </m:oMath>
                          </a14:m>
                          <a:r>
                            <a:rPr kumimoji="0" lang="en-US" sz="1600" u="none" strike="noStrike" kern="1200" cap="none" spc="0" normalizeH="0" baseline="0" noProof="0" dirty="0" smtClean="0">
                              <a:ln>
                                <a:noFill/>
                              </a:ln>
                              <a:solidFill>
                                <a:srgbClr val="002060"/>
                              </a:solidFill>
                              <a:effectLst/>
                              <a:uLnTx/>
                              <a:uFillTx/>
                              <a:latin typeface="+mj-lt"/>
                            </a:rPr>
                            <a:t> </a:t>
                          </a:r>
                        </a:p>
                        <a:p>
                          <a:r>
                            <a:rPr kumimoji="0" lang="en-US" sz="1600" u="none" strike="noStrike" kern="1200" cap="none" spc="0" normalizeH="0" baseline="0" noProof="0" dirty="0" smtClean="0">
                              <a:ln>
                                <a:noFill/>
                              </a:ln>
                              <a:solidFill>
                                <a:srgbClr val="002060"/>
                              </a:solidFill>
                              <a:effectLst/>
                              <a:uLnTx/>
                              <a:uFillTx/>
                              <a:latin typeface="+mj-lt"/>
                            </a:rPr>
                            <a:t>of WD variables</a:t>
                          </a:r>
                          <a:endParaRPr lang="en-US" sz="1600" dirty="0">
                            <a:solidFill>
                              <a:srgbClr val="00206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G117-B15A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t>4</a:t>
                          </a:r>
                          <a:r>
                            <a:rPr lang="en-US" sz="1600" b="0" baseline="0" dirty="0" smtClean="0"/>
                            <a:t> </a:t>
                          </a:r>
                          <a:r>
                            <a:rPr lang="el-GR" sz="1600" b="0" dirty="0" smtClean="0"/>
                            <a:t>σ</a:t>
                          </a:r>
                          <a:r>
                            <a:rPr lang="en-US" sz="1600" b="0" dirty="0" smtClean="0"/>
                            <a:t> </a:t>
                          </a:r>
                          <a:endParaRPr lang="en-US" sz="1600" b="0" dirty="0">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rPr>
                            <a:t>ae</a:t>
                          </a:r>
                          <a:r>
                            <a:rPr lang="en-US" sz="1800" i="1" dirty="0" smtClean="0">
                              <a:solidFill>
                                <a:srgbClr val="002060"/>
                              </a:solidFill>
                            </a:rPr>
                            <a:t> </a:t>
                          </a:r>
                        </a:p>
                        <a:p>
                          <a:pPr algn="ctr"/>
                          <a:r>
                            <a:rPr lang="el-GR" sz="1800" i="1" dirty="0" smtClean="0">
                              <a:solidFill>
                                <a:srgbClr val="002060"/>
                              </a:solidFill>
                              <a:sym typeface="Symbol" panose="05050102010706020507" pitchFamily="18" charset="2"/>
                            </a:rPr>
                            <a:t></a:t>
                          </a:r>
                          <a:r>
                            <a:rPr lang="el-GR" sz="1800" i="1" baseline="-25000" dirty="0" smtClean="0">
                              <a:solidFill>
                                <a:srgbClr val="002060"/>
                              </a:solidFill>
                            </a:rPr>
                            <a:t>μ</a:t>
                          </a:r>
                          <a:endParaRPr lang="en-US" sz="1800" i="1" baseline="-25000" dirty="0">
                            <a:solidFill>
                              <a:srgbClr val="002060"/>
                            </a:solidFill>
                            <a:latin typeface="Bell MT" panose="020205030603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r>
                            <a:rPr lang="en-US" baseline="0" dirty="0" smtClean="0"/>
                            <a:t>May depends on some uncertain assumptions on the oscillating modes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83938"/>
                      </a:ext>
                    </a:extLst>
                  </a:tr>
                  <a:tr h="370840">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dirty="0" smtClean="0"/>
                            <a:t>R548</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2</a:t>
                          </a:r>
                          <a:r>
                            <a:rPr lang="en-US" sz="1600" b="0" baseline="0" dirty="0" smtClean="0"/>
                            <a:t> </a:t>
                          </a:r>
                          <a:r>
                            <a:rPr lang="el-GR" sz="1600" b="0" dirty="0" smtClean="0"/>
                            <a:t>σ</a:t>
                          </a:r>
                          <a:r>
                            <a:rPr lang="en-US" sz="1600" b="0" dirty="0" smtClean="0"/>
                            <a:t> </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baseline="-25000" dirty="0" smtClean="0">
                            <a:latin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474426"/>
                      </a:ext>
                    </a:extLst>
                  </a:tr>
                  <a:tr h="370840">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dirty="0" smtClean="0"/>
                            <a:t>L19-2 (113)</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1.5 </a:t>
                          </a:r>
                          <a:r>
                            <a:rPr lang="el-GR" sz="1600" b="0" dirty="0" smtClean="0"/>
                            <a:t>σ</a:t>
                          </a:r>
                          <a:r>
                            <a:rPr lang="en-US" sz="1600" b="0" dirty="0" smtClean="0"/>
                            <a:t> </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baseline="-25000" dirty="0" smtClean="0">
                            <a:latin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54521"/>
                      </a:ext>
                    </a:extLst>
                  </a:tr>
                  <a:tr h="370840">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dirty="0" smtClean="0"/>
                            <a:t>L19-2 (192)</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0.4</a:t>
                          </a:r>
                          <a:r>
                            <a:rPr lang="en-US" sz="1600" b="0" baseline="0" dirty="0" smtClean="0"/>
                            <a:t> </a:t>
                          </a:r>
                          <a:r>
                            <a:rPr lang="el-GR" sz="1600" b="0" dirty="0" smtClean="0"/>
                            <a:t>σ</a:t>
                          </a:r>
                          <a:r>
                            <a:rPr lang="en-US" sz="1600" b="0" dirty="0" smtClean="0"/>
                            <a:t> </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baseline="-25000" dirty="0" smtClean="0">
                            <a:latin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142152"/>
                      </a:ext>
                    </a:extLst>
                  </a:tr>
                  <a:tr h="370840">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dirty="0" smtClean="0"/>
                            <a:t>PG 1351+489</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1.1 </a:t>
                          </a:r>
                          <a:r>
                            <a:rPr lang="el-GR" sz="1600" b="0" dirty="0" smtClean="0"/>
                            <a:t>σ</a:t>
                          </a:r>
                          <a:r>
                            <a:rPr lang="en-US" sz="1600" b="0" dirty="0" smtClean="0"/>
                            <a:t> </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baseline="-25000" dirty="0" smtClean="0">
                            <a:latin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831880"/>
                      </a:ext>
                    </a:extLst>
                  </a:tr>
                  <a:tr h="370840">
                    <a:tc>
                      <a:txBody>
                        <a:bodyPr/>
                        <a:lstStyle/>
                        <a:p>
                          <a:r>
                            <a:rPr lang="en-US" sz="1600" dirty="0" smtClean="0">
                              <a:solidFill>
                                <a:srgbClr val="002060"/>
                              </a:solidFill>
                            </a:rPr>
                            <a:t>Shape of WDLF</a:t>
                          </a: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WD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2.3 </a:t>
                          </a:r>
                          <a:r>
                            <a:rPr lang="el-GR" sz="1600" b="0" dirty="0" smtClean="0"/>
                            <a:t>σ</a:t>
                          </a:r>
                          <a:r>
                            <a:rPr lang="en-US" sz="1600" b="0" dirty="0" smtClean="0"/>
                            <a:t> </a:t>
                          </a:r>
                          <a:endParaRPr lang="en-US" sz="1600" b="0" dirty="0" smtClean="0">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rPr>
                            <a:t>ae</a:t>
                          </a:r>
                          <a:r>
                            <a:rPr lang="en-US" dirty="0" smtClean="0">
                              <a:solidFill>
                                <a:srgbClr val="002060"/>
                              </a:solidFill>
                            </a:rPr>
                            <a:t> </a:t>
                          </a: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kern="1200" dirty="0" smtClean="0">
                              <a:effectLst/>
                            </a:rPr>
                            <a:t>Based</a:t>
                          </a:r>
                          <a:r>
                            <a:rPr lang="en-US" sz="1350" kern="1200" baseline="0" dirty="0" smtClean="0">
                              <a:effectLst/>
                            </a:rPr>
                            <a:t> on a</a:t>
                          </a:r>
                          <a:r>
                            <a:rPr lang="en-US" sz="1350" kern="1200" dirty="0" smtClean="0">
                              <a:effectLst/>
                            </a:rPr>
                            <a:t>xion solution </a:t>
                          </a:r>
                          <a:r>
                            <a:rPr lang="en-US" dirty="0" smtClean="0"/>
                            <a:t>in </a:t>
                          </a:r>
                          <a:r>
                            <a:rPr lang="en-US" baseline="0" dirty="0" smtClean="0"/>
                            <a:t>Bertolami et. al., </a:t>
                          </a:r>
                          <a:r>
                            <a:rPr lang="en-US" sz="1350" kern="1200" dirty="0" smtClean="0">
                              <a:effectLst/>
                            </a:rPr>
                            <a:t>JCAP 1410 (2014)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1431011"/>
                      </a:ext>
                    </a:extLst>
                  </a:tr>
                  <a:tr h="370840">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err="1" smtClean="0">
                              <a:solidFill>
                                <a:srgbClr val="002060"/>
                              </a:solidFill>
                            </a:rPr>
                            <a:t>Lum</a:t>
                          </a:r>
                          <a:r>
                            <a:rPr lang="en-US" sz="1600" dirty="0" smtClean="0">
                              <a:solidFill>
                                <a:srgbClr val="002060"/>
                              </a:solidFill>
                            </a:rPr>
                            <a:t>.</a:t>
                          </a:r>
                          <a:r>
                            <a:rPr lang="en-US" sz="1600" baseline="0" dirty="0" smtClean="0">
                              <a:solidFill>
                                <a:srgbClr val="002060"/>
                              </a:solidFill>
                            </a:rPr>
                            <a:t> RGB-tip</a:t>
                          </a:r>
                          <a:endParaRPr lang="en-US" sz="1600" dirty="0" smtClean="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Globular cluster</a:t>
                          </a:r>
                          <a:r>
                            <a:rPr lang="en-US" sz="1600" baseline="0" dirty="0" smtClean="0"/>
                            <a:t> M5</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1.24 </a:t>
                          </a:r>
                          <a:r>
                            <a:rPr lang="el-GR" sz="1600" b="0" dirty="0" smtClean="0"/>
                            <a:t>σ</a:t>
                          </a:r>
                          <a:r>
                            <a:rPr lang="en-US" sz="1600" b="0" dirty="0" smtClean="0"/>
                            <a:t> </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rPr>
                            <a:t>ae</a:t>
                          </a:r>
                          <a:r>
                            <a:rPr lang="en-US" dirty="0" smtClean="0">
                              <a:solidFill>
                                <a:srgbClr val="002060"/>
                              </a:solidFill>
                            </a:rPr>
                            <a:t> ; </a:t>
                          </a:r>
                          <a:r>
                            <a:rPr lang="el-GR" sz="1800" i="1" dirty="0" smtClean="0">
                              <a:solidFill>
                                <a:srgbClr val="002060"/>
                              </a:solidFill>
                              <a:sym typeface="Symbol" panose="05050102010706020507" pitchFamily="18" charset="2"/>
                            </a:rPr>
                            <a:t></a:t>
                          </a:r>
                          <a:r>
                            <a:rPr lang="el-GR" sz="1800" i="1" baseline="-25000" dirty="0" smtClean="0">
                              <a:solidFill>
                                <a:srgbClr val="002060"/>
                              </a:solidFill>
                            </a:rPr>
                            <a:t>μ</a:t>
                          </a:r>
                          <a:endParaRPr lang="en-US" sz="1800" i="1" baseline="-25000" dirty="0" smtClean="0">
                            <a:solidFill>
                              <a:srgbClr val="002060"/>
                            </a:solidFill>
                            <a:latin typeface="Bell MT" panose="02020503060305020303" pitchFamily="18" charset="0"/>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817334"/>
                      </a:ext>
                    </a:extLst>
                  </a:tr>
                  <a:tr h="370840">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Globular cluster</a:t>
                          </a:r>
                          <a:r>
                            <a:rPr lang="en-US" sz="1600" baseline="0" dirty="0" smtClean="0"/>
                            <a:t> </a:t>
                          </a:r>
                          <a:r>
                            <a:rPr lang="en-US" sz="1600" baseline="0" dirty="0" smtClean="0">
                              <a:sym typeface="Symbol" panose="05050102010706020507" pitchFamily="18" charset="2"/>
                            </a:rPr>
                            <a:t></a:t>
                          </a:r>
                          <a:r>
                            <a:rPr lang="en-US" sz="1600" baseline="0" dirty="0" smtClean="0"/>
                            <a:t>-Centauri</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dirty="0" smtClean="0">
                              <a:solidFill>
                                <a:schemeClr val="tx1"/>
                              </a:solidFill>
                              <a:latin typeface="+mn-lt"/>
                              <a:ea typeface="+mn-ea"/>
                              <a:cs typeface="+mn-cs"/>
                            </a:rPr>
                            <a:t> </a:t>
                          </a:r>
                          <a:r>
                            <a:rPr lang="en-US" sz="1600" b="0" dirty="0" smtClean="0"/>
                            <a:t>0.5-0.7 </a:t>
                          </a:r>
                          <a:r>
                            <a:rPr lang="el-GR" sz="1600" b="0" dirty="0" smtClean="0"/>
                            <a:t>σ</a:t>
                          </a:r>
                          <a:r>
                            <a:rPr lang="en-US" sz="1600" b="0" dirty="0" smtClean="0"/>
                            <a:t> </a:t>
                          </a:r>
                          <a:endParaRPr lang="en-US" sz="1600" b="0" dirty="0">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rPr>
                            <a:t>ae</a:t>
                          </a:r>
                          <a:r>
                            <a:rPr lang="en-US" dirty="0" smtClean="0">
                              <a:solidFill>
                                <a:srgbClr val="002060"/>
                              </a:solidFill>
                            </a:rPr>
                            <a:t> ; </a:t>
                          </a:r>
                          <a:r>
                            <a:rPr lang="el-GR" sz="1800" i="1" dirty="0" smtClean="0">
                              <a:solidFill>
                                <a:srgbClr val="002060"/>
                              </a:solidFill>
                              <a:sym typeface="Symbol" panose="05050102010706020507" pitchFamily="18" charset="2"/>
                            </a:rPr>
                            <a:t></a:t>
                          </a:r>
                          <a:r>
                            <a:rPr lang="el-GR" sz="1800" i="1" baseline="-25000" dirty="0" smtClean="0">
                              <a:solidFill>
                                <a:srgbClr val="002060"/>
                              </a:solidFill>
                            </a:rPr>
                            <a:t>μ</a:t>
                          </a:r>
                          <a:endParaRPr lang="en-US" sz="1800" i="1" baseline="-25000" dirty="0" smtClean="0">
                            <a:solidFill>
                              <a:srgbClr val="002060"/>
                            </a:solidFill>
                            <a:latin typeface="Bell MT" panose="02020503060305020303" pitchFamily="18" charset="0"/>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Approximate estimate</a:t>
                          </a:r>
                          <a:r>
                            <a:rPr lang="en-US" baseline="0" dirty="0" smtClean="0"/>
                            <a:t> based on the data presented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3516389"/>
                      </a:ext>
                    </a:extLst>
                  </a:tr>
                  <a:tr h="370840">
                    <a:tc>
                      <a:txBody>
                        <a:bodyPr/>
                        <a:lstStyle/>
                        <a:p>
                          <a:r>
                            <a:rPr lang="en-US" sz="1600" dirty="0" smtClean="0">
                              <a:solidFill>
                                <a:srgbClr val="002060"/>
                              </a:solidFill>
                            </a:rPr>
                            <a:t>HB stars</a:t>
                          </a:r>
                          <a:r>
                            <a:rPr lang="en-US" sz="1600" baseline="0" dirty="0" smtClean="0">
                              <a:solidFill>
                                <a:srgbClr val="002060"/>
                              </a:solidFill>
                            </a:rPr>
                            <a:t> (R=N</a:t>
                          </a:r>
                          <a:r>
                            <a:rPr lang="en-US" sz="1600" baseline="-25000" dirty="0" smtClean="0">
                              <a:solidFill>
                                <a:srgbClr val="002060"/>
                              </a:solidFill>
                            </a:rPr>
                            <a:t>HB</a:t>
                          </a:r>
                          <a:r>
                            <a:rPr lang="en-US" sz="1600" baseline="0" dirty="0" smtClean="0">
                              <a:solidFill>
                                <a:srgbClr val="002060"/>
                              </a:solidFill>
                            </a:rPr>
                            <a:t>/N</a:t>
                          </a:r>
                          <a:r>
                            <a:rPr lang="en-US" sz="1600" baseline="-25000" dirty="0" smtClean="0">
                              <a:solidFill>
                                <a:srgbClr val="002060"/>
                              </a:solidFill>
                            </a:rPr>
                            <a:t>RGB</a:t>
                          </a:r>
                          <a:r>
                            <a:rPr lang="en-US" sz="1600" baseline="0" dirty="0" smtClean="0">
                              <a:solidFill>
                                <a:srgbClr val="002060"/>
                              </a:solidFill>
                            </a:rPr>
                            <a:t>)</a:t>
                          </a: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Globular cluster</a:t>
                          </a:r>
                          <a:r>
                            <a:rPr lang="en-US" sz="1600" baseline="0" dirty="0" smtClean="0"/>
                            <a:t>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2 </a:t>
                          </a:r>
                          <a:r>
                            <a:rPr lang="el-GR" sz="1600" b="0" dirty="0" smtClean="0"/>
                            <a:t>σ</a:t>
                          </a:r>
                          <a:r>
                            <a:rPr lang="en-US" sz="1600" b="0" dirty="0" smtClean="0"/>
                            <a:t> </a:t>
                          </a:r>
                          <a:endParaRPr lang="en-US" sz="1600" b="0" dirty="0" smtClean="0">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latin typeface="Bell MT" panose="02020503060305020303" pitchFamily="18" charset="0"/>
                            </a:rPr>
                            <a:t>a</a:t>
                          </a:r>
                          <a:r>
                            <a:rPr lang="en-US" sz="1800" baseline="-25000" dirty="0" smtClean="0">
                              <a:solidFill>
                                <a:srgbClr val="002060"/>
                              </a:solidFill>
                              <a:sym typeface="Symbol" panose="05050102010706020507" pitchFamily="18" charset="2"/>
                            </a:rPr>
                            <a:t></a:t>
                          </a: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Y from Aver</a:t>
                          </a:r>
                          <a:r>
                            <a:rPr lang="en-US" baseline="0" dirty="0" smtClean="0"/>
                            <a:t> et. al. (2013); </a:t>
                          </a:r>
                          <a:r>
                            <a:rPr kumimoji="0" lang="en-US" sz="1800" b="0" i="1" u="none" strike="noStrike" kern="1200" cap="none" spc="0" normalizeH="0" baseline="0" noProof="0" dirty="0" err="1" smtClean="0">
                              <a:ln>
                                <a:noFill/>
                              </a:ln>
                              <a:solidFill>
                                <a:srgbClr val="000000"/>
                              </a:solidFill>
                              <a:effectLst/>
                              <a:uLnTx/>
                              <a:uFillTx/>
                              <a:latin typeface="Bell MT" panose="02020503060305020303" pitchFamily="18" charset="0"/>
                              <a:ea typeface="+mn-ea"/>
                              <a:cs typeface="+mn-cs"/>
                            </a:rPr>
                            <a:t>g</a:t>
                          </a:r>
                          <a:r>
                            <a:rPr kumimoji="0" lang="en-US" sz="1800" b="0" i="1" u="none" strike="noStrike" kern="1200" cap="none" spc="0" normalizeH="0" baseline="-25000" noProof="0" dirty="0" err="1" smtClean="0">
                              <a:ln>
                                <a:noFill/>
                              </a:ln>
                              <a:solidFill>
                                <a:srgbClr val="000000"/>
                              </a:solidFill>
                              <a:effectLst/>
                              <a:uLnTx/>
                              <a:uFillTx/>
                              <a:latin typeface="+mn-lt"/>
                              <a:ea typeface="+mn-ea"/>
                              <a:cs typeface="+mn-cs"/>
                            </a:rPr>
                            <a:t>ae</a:t>
                          </a:r>
                          <a:r>
                            <a:rPr lang="en-US" baseline="0" dirty="0" smtClean="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161716"/>
                      </a:ext>
                    </a:extLst>
                  </a:tr>
                  <a:tr h="370840">
                    <a:tc>
                      <a:txBody>
                        <a:bodyPr/>
                        <a:lstStyle/>
                        <a:p>
                          <a:r>
                            <a:rPr lang="en-US" sz="1600" dirty="0" err="1" smtClean="0">
                              <a:solidFill>
                                <a:srgbClr val="002060"/>
                              </a:solidFill>
                            </a:rPr>
                            <a:t>Supergiants</a:t>
                          </a:r>
                          <a:r>
                            <a:rPr lang="en-US" sz="1600" dirty="0" smtClean="0">
                              <a:solidFill>
                                <a:srgbClr val="002060"/>
                              </a:solidFill>
                            </a:rPr>
                            <a:t> (B/R)</a:t>
                          </a: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Open Clusters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t>??</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latin typeface="Bell MT" panose="02020503060305020303" pitchFamily="18" charset="0"/>
                            </a:rPr>
                            <a:t>a</a:t>
                          </a:r>
                          <a:r>
                            <a:rPr lang="en-US" sz="1800" baseline="-25000" dirty="0" smtClean="0">
                              <a:solidFill>
                                <a:srgbClr val="002060"/>
                              </a:solidFill>
                              <a:sym typeface="Symbol" panose="05050102010706020507" pitchFamily="18" charset="2"/>
                            </a:rPr>
                            <a:t></a:t>
                          </a: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dirty="0" smtClean="0"/>
                            <a:t>Systematics in the modeling are largely unknown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988213"/>
                      </a:ext>
                    </a:extLst>
                  </a:tr>
                  <a:tr h="370840">
                    <a:tc>
                      <a:txBody>
                        <a:bodyPr/>
                        <a:lstStyle/>
                        <a:p>
                          <a:r>
                            <a:rPr lang="en-US" sz="1600" dirty="0" smtClean="0">
                              <a:solidFill>
                                <a:srgbClr val="002060"/>
                              </a:solidFill>
                            </a:rPr>
                            <a:t>NS</a:t>
                          </a: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CAS 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t>??</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rPr>
                            <a:t>a</a:t>
                          </a:r>
                          <a:r>
                            <a:rPr lang="en-US" sz="1600" i="1" baseline="-25000" dirty="0" err="1" smtClean="0">
                              <a:solidFill>
                                <a:srgbClr val="002060"/>
                              </a:solidFill>
                            </a:rPr>
                            <a:t>N</a:t>
                          </a: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084246"/>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358077585"/>
                  </p:ext>
                </p:extLst>
              </p:nvPr>
            </p:nvGraphicFramePr>
            <p:xfrm>
              <a:off x="685800" y="990600"/>
              <a:ext cx="8229600" cy="5412740"/>
            </p:xfrm>
            <a:graphic>
              <a:graphicData uri="http://schemas.openxmlformats.org/drawingml/2006/table">
                <a:tbl>
                  <a:tblPr firstRow="1" bandRow="1">
                    <a:tableStyleId>{2D5ABB26-0587-4C30-8999-92F81FD0307C}</a:tableStyleId>
                  </a:tblPr>
                  <a:tblGrid>
                    <a:gridCol w="1740876">
                      <a:extLst>
                        <a:ext uri="{9D8B030D-6E8A-4147-A177-3AD203B41FA5}">
                          <a16:colId xmlns:a16="http://schemas.microsoft.com/office/drawing/2014/main" val="1050115154"/>
                        </a:ext>
                      </a:extLst>
                    </a:gridCol>
                    <a:gridCol w="1661747">
                      <a:extLst>
                        <a:ext uri="{9D8B030D-6E8A-4147-A177-3AD203B41FA5}">
                          <a16:colId xmlns:a16="http://schemas.microsoft.com/office/drawing/2014/main" val="174110474"/>
                        </a:ext>
                      </a:extLst>
                    </a:gridCol>
                    <a:gridCol w="1245577">
                      <a:extLst>
                        <a:ext uri="{9D8B030D-6E8A-4147-A177-3AD203B41FA5}">
                          <a16:colId xmlns:a16="http://schemas.microsoft.com/office/drawing/2014/main" val="1090177890"/>
                        </a:ext>
                      </a:extLst>
                    </a:gridCol>
                    <a:gridCol w="1219200">
                      <a:extLst>
                        <a:ext uri="{9D8B030D-6E8A-4147-A177-3AD203B41FA5}">
                          <a16:colId xmlns:a16="http://schemas.microsoft.com/office/drawing/2014/main" val="1062000779"/>
                        </a:ext>
                      </a:extLst>
                    </a:gridCol>
                    <a:gridCol w="2362200">
                      <a:extLst>
                        <a:ext uri="{9D8B030D-6E8A-4147-A177-3AD203B41FA5}">
                          <a16:colId xmlns:a16="http://schemas.microsoft.com/office/drawing/2014/main" val="2233849339"/>
                        </a:ext>
                      </a:extLst>
                    </a:gridCol>
                  </a:tblGrid>
                  <a:tr h="370840">
                    <a:tc>
                      <a:txBody>
                        <a:bodyPr/>
                        <a:lstStyle/>
                        <a:p>
                          <a:r>
                            <a:rPr lang="en-US" sz="1600" b="1" dirty="0" smtClean="0">
                              <a:solidFill>
                                <a:srgbClr val="C00000"/>
                              </a:solidFill>
                              <a:effectLst/>
                            </a:rPr>
                            <a:t>Observable</a:t>
                          </a:r>
                          <a:endParaRPr lang="en-US" sz="1600" b="1" dirty="0">
                            <a:solidFill>
                              <a:srgbClr val="C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solidFill>
                                <a:srgbClr val="C00000"/>
                              </a:solidFill>
                              <a:effectLst/>
                            </a:rPr>
                            <a:t>Stellar</a:t>
                          </a:r>
                          <a:r>
                            <a:rPr lang="en-US" sz="1600" b="1" baseline="0" dirty="0" smtClean="0">
                              <a:solidFill>
                                <a:srgbClr val="C00000"/>
                              </a:solidFill>
                              <a:effectLst/>
                            </a:rPr>
                            <a:t> system</a:t>
                          </a:r>
                          <a:endParaRPr lang="en-US" sz="1600" b="1" dirty="0">
                            <a:solidFill>
                              <a:srgbClr val="C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rgbClr val="C00000"/>
                              </a:solidFill>
                              <a:effectLst/>
                            </a:rPr>
                            <a:t>Significance</a:t>
                          </a:r>
                          <a:endParaRPr lang="en-US" sz="1600" b="1" dirty="0">
                            <a:solidFill>
                              <a:srgbClr val="C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rgbClr val="C00000"/>
                              </a:solidFill>
                              <a:effectLst/>
                            </a:rPr>
                            <a:t>Solutions</a:t>
                          </a:r>
                          <a:endParaRPr lang="en-US" sz="1600" b="1" dirty="0">
                            <a:solidFill>
                              <a:srgbClr val="C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solidFill>
                                <a:srgbClr val="C00000"/>
                              </a:solidFill>
                              <a:effectLst/>
                            </a:rPr>
                            <a:t>comments</a:t>
                          </a:r>
                          <a:endParaRPr lang="en-US" sz="1600" b="1" dirty="0">
                            <a:solidFill>
                              <a:srgbClr val="C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7724026"/>
                      </a:ext>
                    </a:extLst>
                  </a:tr>
                  <a:tr h="370840">
                    <a:tc rowSpan="5">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50" t="-20395" r="-373077" b="-177303"/>
                          </a:stretch>
                        </a:blipFill>
                      </a:tcPr>
                    </a:tc>
                    <a:tc>
                      <a:txBody>
                        <a:bodyPr/>
                        <a:lstStyle/>
                        <a:p>
                          <a:r>
                            <a:rPr lang="en-US" sz="1600" dirty="0" smtClean="0"/>
                            <a:t>G117-B15A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t>4</a:t>
                          </a:r>
                          <a:r>
                            <a:rPr lang="en-US" sz="1600" b="0" baseline="0" dirty="0" smtClean="0"/>
                            <a:t> </a:t>
                          </a:r>
                          <a:r>
                            <a:rPr lang="el-GR" sz="1600" b="0" dirty="0" smtClean="0"/>
                            <a:t>σ</a:t>
                          </a:r>
                          <a:r>
                            <a:rPr lang="en-US" sz="1600" b="0" dirty="0" smtClean="0"/>
                            <a:t> </a:t>
                          </a:r>
                          <a:endParaRPr lang="en-US" sz="1600" b="0" dirty="0">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rPr>
                            <a:t>ae</a:t>
                          </a:r>
                          <a:r>
                            <a:rPr lang="en-US" sz="1800" i="1" dirty="0" smtClean="0">
                              <a:solidFill>
                                <a:srgbClr val="002060"/>
                              </a:solidFill>
                            </a:rPr>
                            <a:t> </a:t>
                          </a:r>
                        </a:p>
                        <a:p>
                          <a:pPr algn="ctr"/>
                          <a:r>
                            <a:rPr lang="el-GR" sz="1800" i="1" dirty="0" smtClean="0">
                              <a:solidFill>
                                <a:srgbClr val="002060"/>
                              </a:solidFill>
                              <a:sym typeface="Symbol" panose="05050102010706020507" pitchFamily="18" charset="2"/>
                            </a:rPr>
                            <a:t></a:t>
                          </a:r>
                          <a:r>
                            <a:rPr lang="el-GR" sz="1800" i="1" baseline="-25000" dirty="0" smtClean="0">
                              <a:solidFill>
                                <a:srgbClr val="002060"/>
                              </a:solidFill>
                            </a:rPr>
                            <a:t>μ</a:t>
                          </a:r>
                          <a:endParaRPr lang="en-US" sz="1800" i="1" baseline="-25000" dirty="0">
                            <a:solidFill>
                              <a:srgbClr val="002060"/>
                            </a:solidFill>
                            <a:latin typeface="Bell MT" panose="020205030603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r>
                            <a:rPr lang="en-US" baseline="0" dirty="0" smtClean="0"/>
                            <a:t>May depends </a:t>
                          </a:r>
                          <a:r>
                            <a:rPr lang="en-US" baseline="0" dirty="0" smtClean="0"/>
                            <a:t>on some </a:t>
                          </a:r>
                          <a:r>
                            <a:rPr lang="en-US" baseline="0" dirty="0" smtClean="0"/>
                            <a:t>uncertain assumptions </a:t>
                          </a:r>
                          <a:r>
                            <a:rPr lang="en-US" baseline="0" dirty="0" smtClean="0"/>
                            <a:t>on </a:t>
                          </a:r>
                          <a:r>
                            <a:rPr lang="en-US" baseline="0" dirty="0" smtClean="0"/>
                            <a:t>the oscillating </a:t>
                          </a:r>
                          <a:r>
                            <a:rPr lang="en-US" baseline="0" dirty="0" smtClean="0"/>
                            <a:t>modes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83938"/>
                      </a:ext>
                    </a:extLst>
                  </a:tr>
                  <a:tr h="370840">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dirty="0" smtClean="0"/>
                            <a:t>R548</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2</a:t>
                          </a:r>
                          <a:r>
                            <a:rPr lang="en-US" sz="1600" b="0" baseline="0" dirty="0" smtClean="0"/>
                            <a:t> </a:t>
                          </a:r>
                          <a:r>
                            <a:rPr lang="el-GR" sz="1600" b="0" dirty="0" smtClean="0"/>
                            <a:t>σ</a:t>
                          </a:r>
                          <a:r>
                            <a:rPr lang="en-US" sz="1600" b="0" dirty="0" smtClean="0"/>
                            <a:t> </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baseline="-25000" dirty="0" smtClean="0">
                            <a:latin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474426"/>
                      </a:ext>
                    </a:extLst>
                  </a:tr>
                  <a:tr h="370840">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dirty="0" smtClean="0"/>
                            <a:t>L19-2 </a:t>
                          </a:r>
                          <a:r>
                            <a:rPr lang="en-US" sz="1600" u="none" strike="noStrike" kern="1200" dirty="0" smtClean="0"/>
                            <a:t>(113)</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1.5 </a:t>
                          </a:r>
                          <a:r>
                            <a:rPr lang="el-GR" sz="1600" b="0" dirty="0" smtClean="0"/>
                            <a:t>σ</a:t>
                          </a:r>
                          <a:r>
                            <a:rPr lang="en-US" sz="1600" b="0" dirty="0" smtClean="0"/>
                            <a:t> </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baseline="-25000" dirty="0" smtClean="0">
                            <a:latin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54521"/>
                      </a:ext>
                    </a:extLst>
                  </a:tr>
                  <a:tr h="370840">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dirty="0" smtClean="0"/>
                            <a:t>L19-2 </a:t>
                          </a:r>
                          <a:r>
                            <a:rPr lang="en-US" sz="1600" u="none" strike="noStrike" kern="1200" dirty="0" smtClean="0"/>
                            <a:t>(192)</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0.4</a:t>
                          </a:r>
                          <a:r>
                            <a:rPr lang="en-US" sz="1600" b="0" baseline="0" dirty="0" smtClean="0"/>
                            <a:t> </a:t>
                          </a:r>
                          <a:r>
                            <a:rPr lang="el-GR" sz="1600" b="0" dirty="0" smtClean="0"/>
                            <a:t>σ</a:t>
                          </a:r>
                          <a:r>
                            <a:rPr lang="en-US" sz="1600" b="0" dirty="0" smtClean="0"/>
                            <a:t> </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baseline="-25000" dirty="0" smtClean="0">
                            <a:latin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142152"/>
                      </a:ext>
                    </a:extLst>
                  </a:tr>
                  <a:tr h="370840">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dirty="0" smtClean="0"/>
                            <a:t>PG </a:t>
                          </a:r>
                          <a:r>
                            <a:rPr lang="en-US" sz="1600" u="none" strike="noStrike" kern="1200" dirty="0" smtClean="0"/>
                            <a:t>1351+489</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1.1 </a:t>
                          </a:r>
                          <a:r>
                            <a:rPr lang="el-GR" sz="1600" b="0" dirty="0" smtClean="0"/>
                            <a:t>σ</a:t>
                          </a:r>
                          <a:r>
                            <a:rPr lang="en-US" sz="1600" b="0" dirty="0" smtClean="0"/>
                            <a:t> </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baseline="-25000" dirty="0" smtClean="0">
                            <a:latin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831880"/>
                      </a:ext>
                    </a:extLst>
                  </a:tr>
                  <a:tr h="708660">
                    <a:tc>
                      <a:txBody>
                        <a:bodyPr/>
                        <a:lstStyle/>
                        <a:p>
                          <a:r>
                            <a:rPr lang="en-US" sz="1600" dirty="0" smtClean="0">
                              <a:solidFill>
                                <a:srgbClr val="002060"/>
                              </a:solidFill>
                            </a:rPr>
                            <a:t>Shape of WDLF</a:t>
                          </a: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WD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2.3 </a:t>
                          </a:r>
                          <a:r>
                            <a:rPr lang="el-GR" sz="1600" b="0" dirty="0" smtClean="0"/>
                            <a:t>σ</a:t>
                          </a:r>
                          <a:r>
                            <a:rPr lang="en-US" sz="1600" b="0" dirty="0" smtClean="0"/>
                            <a:t> </a:t>
                          </a:r>
                          <a:endParaRPr lang="en-US" sz="1600" b="0" dirty="0" smtClean="0">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rPr>
                            <a:t>ae</a:t>
                          </a:r>
                          <a:r>
                            <a:rPr lang="en-US" dirty="0" smtClean="0">
                              <a:solidFill>
                                <a:srgbClr val="002060"/>
                              </a:solidFill>
                            </a:rPr>
                            <a:t> </a:t>
                          </a: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50" kern="1200" dirty="0" smtClean="0">
                              <a:effectLst/>
                            </a:rPr>
                            <a:t>Based</a:t>
                          </a:r>
                          <a:r>
                            <a:rPr lang="en-US" sz="1350" kern="1200" baseline="0" dirty="0" smtClean="0">
                              <a:effectLst/>
                            </a:rPr>
                            <a:t> on a</a:t>
                          </a:r>
                          <a:r>
                            <a:rPr lang="en-US" sz="1350" kern="1200" dirty="0" smtClean="0">
                              <a:effectLst/>
                            </a:rPr>
                            <a:t>xion solution </a:t>
                          </a:r>
                          <a:r>
                            <a:rPr lang="en-US" dirty="0" smtClean="0"/>
                            <a:t>in </a:t>
                          </a:r>
                          <a:r>
                            <a:rPr lang="en-US" baseline="0" dirty="0" smtClean="0"/>
                            <a:t>Bertolami </a:t>
                          </a:r>
                          <a:r>
                            <a:rPr lang="en-US" baseline="0" dirty="0" smtClean="0"/>
                            <a:t>et. al., </a:t>
                          </a:r>
                          <a:r>
                            <a:rPr lang="en-US" sz="1350" kern="1200" dirty="0" smtClean="0">
                              <a:effectLst/>
                            </a:rPr>
                            <a:t>JCAP 1410 (2014</a:t>
                          </a:r>
                          <a:r>
                            <a:rPr lang="en-US" sz="1350" kern="1200" dirty="0" smtClean="0">
                              <a:effectLst/>
                            </a:rPr>
                            <a: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1431011"/>
                      </a:ext>
                    </a:extLst>
                  </a:tr>
                  <a:tr h="579120">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err="1" smtClean="0">
                              <a:solidFill>
                                <a:srgbClr val="002060"/>
                              </a:solidFill>
                            </a:rPr>
                            <a:t>Lum</a:t>
                          </a:r>
                          <a:r>
                            <a:rPr lang="en-US" sz="1600" dirty="0" smtClean="0">
                              <a:solidFill>
                                <a:srgbClr val="002060"/>
                              </a:solidFill>
                            </a:rPr>
                            <a:t>.</a:t>
                          </a:r>
                          <a:r>
                            <a:rPr lang="en-US" sz="1600" baseline="0" dirty="0" smtClean="0">
                              <a:solidFill>
                                <a:srgbClr val="002060"/>
                              </a:solidFill>
                            </a:rPr>
                            <a:t> RGB-tip</a:t>
                          </a:r>
                          <a:endParaRPr lang="en-US" sz="1600" dirty="0" smtClean="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Globular cluster</a:t>
                          </a:r>
                          <a:r>
                            <a:rPr lang="en-US" sz="1600" baseline="0" dirty="0" smtClean="0"/>
                            <a:t> M5</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1.24 </a:t>
                          </a:r>
                          <a:r>
                            <a:rPr lang="el-GR" sz="1600" b="0" dirty="0" smtClean="0"/>
                            <a:t>σ</a:t>
                          </a:r>
                          <a:r>
                            <a:rPr lang="en-US" sz="1600" b="0" dirty="0" smtClean="0"/>
                            <a:t> </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rPr>
                            <a:t>ae</a:t>
                          </a:r>
                          <a:r>
                            <a:rPr lang="en-US" dirty="0" smtClean="0">
                              <a:solidFill>
                                <a:srgbClr val="002060"/>
                              </a:solidFill>
                            </a:rPr>
                            <a:t> ; </a:t>
                          </a:r>
                          <a:r>
                            <a:rPr lang="el-GR" sz="1800" i="1" dirty="0" smtClean="0">
                              <a:solidFill>
                                <a:srgbClr val="002060"/>
                              </a:solidFill>
                              <a:sym typeface="Symbol" panose="05050102010706020507" pitchFamily="18" charset="2"/>
                            </a:rPr>
                            <a:t></a:t>
                          </a:r>
                          <a:r>
                            <a:rPr lang="el-GR" sz="1800" i="1" baseline="-25000" dirty="0" smtClean="0">
                              <a:solidFill>
                                <a:srgbClr val="002060"/>
                              </a:solidFill>
                            </a:rPr>
                            <a:t>μ</a:t>
                          </a:r>
                          <a:endParaRPr lang="en-US" sz="1800" i="1" baseline="-25000" dirty="0" smtClean="0">
                            <a:solidFill>
                              <a:srgbClr val="002060"/>
                            </a:solidFill>
                            <a:latin typeface="Bell MT" panose="02020503060305020303" pitchFamily="18" charset="0"/>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817334"/>
                      </a:ext>
                    </a:extLst>
                  </a:tr>
                  <a:tr h="579120">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Globular cluster</a:t>
                          </a:r>
                          <a:r>
                            <a:rPr lang="en-US" sz="1600" baseline="0" dirty="0" smtClean="0"/>
                            <a:t> </a:t>
                          </a:r>
                          <a:r>
                            <a:rPr lang="en-US" sz="1600" baseline="0" dirty="0" smtClean="0">
                              <a:sym typeface="Symbol" panose="05050102010706020507" pitchFamily="18" charset="2"/>
                            </a:rPr>
                            <a:t></a:t>
                          </a:r>
                          <a:r>
                            <a:rPr lang="en-US" sz="1600" baseline="0" dirty="0" smtClean="0"/>
                            <a:t>-Centauri</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dirty="0" smtClean="0">
                              <a:solidFill>
                                <a:schemeClr val="tx1"/>
                              </a:solidFill>
                              <a:latin typeface="+mn-lt"/>
                              <a:ea typeface="+mn-ea"/>
                              <a:cs typeface="+mn-cs"/>
                            </a:rPr>
                            <a:t> </a:t>
                          </a:r>
                          <a:r>
                            <a:rPr lang="en-US" sz="1600" b="0" dirty="0" smtClean="0"/>
                            <a:t>0.5-0.7 </a:t>
                          </a:r>
                          <a:r>
                            <a:rPr lang="el-GR" sz="1600" b="0" dirty="0" smtClean="0"/>
                            <a:t>σ</a:t>
                          </a:r>
                          <a:r>
                            <a:rPr lang="en-US" sz="1600" b="0" dirty="0" smtClean="0"/>
                            <a:t> </a:t>
                          </a:r>
                          <a:endParaRPr lang="en-US" sz="1600" b="0" dirty="0">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rPr>
                            <a:t>ae</a:t>
                          </a:r>
                          <a:r>
                            <a:rPr lang="en-US" dirty="0" smtClean="0">
                              <a:solidFill>
                                <a:srgbClr val="002060"/>
                              </a:solidFill>
                            </a:rPr>
                            <a:t> ; </a:t>
                          </a:r>
                          <a:r>
                            <a:rPr lang="el-GR" sz="1800" i="1" dirty="0" smtClean="0">
                              <a:solidFill>
                                <a:srgbClr val="002060"/>
                              </a:solidFill>
                              <a:sym typeface="Symbol" panose="05050102010706020507" pitchFamily="18" charset="2"/>
                            </a:rPr>
                            <a:t></a:t>
                          </a:r>
                          <a:r>
                            <a:rPr lang="el-GR" sz="1800" i="1" baseline="-25000" dirty="0" smtClean="0">
                              <a:solidFill>
                                <a:srgbClr val="002060"/>
                              </a:solidFill>
                            </a:rPr>
                            <a:t>μ</a:t>
                          </a:r>
                          <a:endParaRPr lang="en-US" sz="1800" i="1" baseline="-25000" dirty="0" smtClean="0">
                            <a:solidFill>
                              <a:srgbClr val="002060"/>
                            </a:solidFill>
                            <a:latin typeface="Bell MT" panose="02020503060305020303" pitchFamily="18" charset="0"/>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Approximate estimate</a:t>
                          </a:r>
                          <a:r>
                            <a:rPr lang="en-US" baseline="0" dirty="0" smtClean="0"/>
                            <a:t> based on the data presented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3516389"/>
                      </a:ext>
                    </a:extLst>
                  </a:tr>
                  <a:tr h="579120">
                    <a:tc>
                      <a:txBody>
                        <a:bodyPr/>
                        <a:lstStyle/>
                        <a:p>
                          <a:r>
                            <a:rPr lang="en-US" sz="1600" dirty="0" smtClean="0">
                              <a:solidFill>
                                <a:srgbClr val="002060"/>
                              </a:solidFill>
                            </a:rPr>
                            <a:t>HB stars</a:t>
                          </a:r>
                          <a:r>
                            <a:rPr lang="en-US" sz="1600" baseline="0" dirty="0" smtClean="0">
                              <a:solidFill>
                                <a:srgbClr val="002060"/>
                              </a:solidFill>
                            </a:rPr>
                            <a:t> (R=N</a:t>
                          </a:r>
                          <a:r>
                            <a:rPr lang="en-US" sz="1600" baseline="-25000" dirty="0" smtClean="0">
                              <a:solidFill>
                                <a:srgbClr val="002060"/>
                              </a:solidFill>
                            </a:rPr>
                            <a:t>HB</a:t>
                          </a:r>
                          <a:r>
                            <a:rPr lang="en-US" sz="1600" baseline="0" dirty="0" smtClean="0">
                              <a:solidFill>
                                <a:srgbClr val="002060"/>
                              </a:solidFill>
                            </a:rPr>
                            <a:t>/N</a:t>
                          </a:r>
                          <a:r>
                            <a:rPr lang="en-US" sz="1600" baseline="-25000" dirty="0" smtClean="0">
                              <a:solidFill>
                                <a:srgbClr val="002060"/>
                              </a:solidFill>
                            </a:rPr>
                            <a:t>RGB</a:t>
                          </a:r>
                          <a:r>
                            <a:rPr lang="en-US" sz="1600" baseline="0" dirty="0" smtClean="0">
                              <a:solidFill>
                                <a:srgbClr val="002060"/>
                              </a:solidFill>
                            </a:rPr>
                            <a:t>)</a:t>
                          </a: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Globular cluster</a:t>
                          </a:r>
                          <a:r>
                            <a:rPr lang="en-US" sz="1600" baseline="0" dirty="0" smtClean="0"/>
                            <a:t>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smtClean="0"/>
                            <a:t>2 </a:t>
                          </a:r>
                          <a:r>
                            <a:rPr lang="el-GR" sz="1600" b="0" dirty="0" smtClean="0"/>
                            <a:t>σ</a:t>
                          </a:r>
                          <a:r>
                            <a:rPr lang="en-US" sz="1600" b="0" dirty="0" smtClean="0"/>
                            <a:t> </a:t>
                          </a:r>
                          <a:endParaRPr lang="en-US" sz="1600" b="0" dirty="0" smtClean="0">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latin typeface="Bell MT" panose="02020503060305020303" pitchFamily="18" charset="0"/>
                            </a:rPr>
                            <a:t>a</a:t>
                          </a:r>
                          <a:r>
                            <a:rPr lang="en-US" sz="1800" baseline="-25000" dirty="0" smtClean="0">
                              <a:solidFill>
                                <a:srgbClr val="002060"/>
                              </a:solidFill>
                              <a:sym typeface="Symbol" panose="05050102010706020507" pitchFamily="18" charset="2"/>
                            </a:rPr>
                            <a:t></a:t>
                          </a: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Y from Aver</a:t>
                          </a:r>
                          <a:r>
                            <a:rPr lang="en-US" baseline="0" dirty="0" smtClean="0"/>
                            <a:t> et. al. (2013); </a:t>
                          </a:r>
                          <a:r>
                            <a:rPr kumimoji="0" lang="en-US" sz="1800" b="0" i="1" u="none" strike="noStrike" kern="1200" cap="none" spc="0" normalizeH="0" baseline="0" noProof="0" dirty="0" err="1" smtClean="0">
                              <a:ln>
                                <a:noFill/>
                              </a:ln>
                              <a:solidFill>
                                <a:srgbClr val="000000"/>
                              </a:solidFill>
                              <a:effectLst/>
                              <a:uLnTx/>
                              <a:uFillTx/>
                              <a:latin typeface="Bell MT" panose="02020503060305020303" pitchFamily="18" charset="0"/>
                              <a:ea typeface="+mn-ea"/>
                              <a:cs typeface="+mn-cs"/>
                            </a:rPr>
                            <a:t>g</a:t>
                          </a:r>
                          <a:r>
                            <a:rPr kumimoji="0" lang="en-US" sz="1800" b="0" i="1" u="none" strike="noStrike" kern="1200" cap="none" spc="0" normalizeH="0" baseline="-25000" noProof="0" dirty="0" err="1" smtClean="0">
                              <a:ln>
                                <a:noFill/>
                              </a:ln>
                              <a:solidFill>
                                <a:srgbClr val="000000"/>
                              </a:solidFill>
                              <a:effectLst/>
                              <a:uLnTx/>
                              <a:uFillTx/>
                              <a:latin typeface="+mn-lt"/>
                              <a:ea typeface="+mn-ea"/>
                              <a:cs typeface="+mn-cs"/>
                            </a:rPr>
                            <a:t>ae</a:t>
                          </a:r>
                          <a:r>
                            <a:rPr lang="en-US" baseline="0" dirty="0" smtClean="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161716"/>
                      </a:ext>
                    </a:extLst>
                  </a:tr>
                  <a:tr h="370840">
                    <a:tc>
                      <a:txBody>
                        <a:bodyPr/>
                        <a:lstStyle/>
                        <a:p>
                          <a:r>
                            <a:rPr lang="en-US" sz="1600" dirty="0" err="1" smtClean="0">
                              <a:solidFill>
                                <a:srgbClr val="002060"/>
                              </a:solidFill>
                            </a:rPr>
                            <a:t>Supergiants</a:t>
                          </a:r>
                          <a:r>
                            <a:rPr lang="en-US" sz="1600" dirty="0" smtClean="0">
                              <a:solidFill>
                                <a:srgbClr val="002060"/>
                              </a:solidFill>
                            </a:rPr>
                            <a:t> (B/R)</a:t>
                          </a: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Open Clusters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t>??</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latin typeface="Bell MT" panose="02020503060305020303" pitchFamily="18" charset="0"/>
                            </a:rPr>
                            <a:t>a</a:t>
                          </a:r>
                          <a:r>
                            <a:rPr lang="en-US" sz="1800" baseline="-25000" dirty="0" smtClean="0">
                              <a:solidFill>
                                <a:srgbClr val="002060"/>
                              </a:solidFill>
                              <a:sym typeface="Symbol" panose="05050102010706020507" pitchFamily="18" charset="2"/>
                            </a:rPr>
                            <a:t></a:t>
                          </a: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dirty="0" smtClean="0"/>
                            <a:t>Systematics in the modeling are largely unknown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988213"/>
                      </a:ext>
                    </a:extLst>
                  </a:tr>
                  <a:tr h="370840">
                    <a:tc>
                      <a:txBody>
                        <a:bodyPr/>
                        <a:lstStyle/>
                        <a:p>
                          <a:r>
                            <a:rPr lang="en-US" sz="1600" dirty="0" smtClean="0">
                              <a:solidFill>
                                <a:srgbClr val="002060"/>
                              </a:solidFill>
                            </a:rPr>
                            <a:t>NS</a:t>
                          </a: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CAS 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t>??</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err="1" smtClean="0">
                              <a:solidFill>
                                <a:srgbClr val="002060"/>
                              </a:solidFill>
                              <a:latin typeface="Bell MT" panose="02020503060305020303" pitchFamily="18" charset="0"/>
                            </a:rPr>
                            <a:t>g</a:t>
                          </a:r>
                          <a:r>
                            <a:rPr lang="en-US" sz="1800" i="1" baseline="-25000" dirty="0" err="1" smtClean="0">
                              <a:solidFill>
                                <a:srgbClr val="002060"/>
                              </a:solidFill>
                            </a:rPr>
                            <a:t>a</a:t>
                          </a:r>
                          <a:r>
                            <a:rPr lang="en-US" sz="1600" i="1" baseline="-25000" dirty="0" err="1" smtClean="0">
                              <a:solidFill>
                                <a:srgbClr val="002060"/>
                              </a:solidFill>
                            </a:rPr>
                            <a:t>N</a:t>
                          </a:r>
                          <a:endParaRPr lang="en-US" baseline="-25000" dirty="0" smtClean="0">
                            <a:solidFill>
                              <a:srgbClr val="002060"/>
                            </a:solidFill>
                            <a:latin typeface="Symbol" panose="050501020107060205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084246"/>
                      </a:ext>
                    </a:extLst>
                  </a:tr>
                </a:tbl>
              </a:graphicData>
            </a:graphic>
          </p:graphicFrame>
        </mc:Fallback>
      </mc:AlternateContent>
      <p:sp>
        <p:nvSpPr>
          <p:cNvPr id="3" name="CustomShape 1"/>
          <p:cNvSpPr/>
          <p:nvPr/>
        </p:nvSpPr>
        <p:spPr>
          <a:xfrm>
            <a:off x="762000" y="189000"/>
            <a:ext cx="73914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Cooling Anomalies</a:t>
            </a:r>
            <a:endParaRP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55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088204" y="2347247"/>
            <a:ext cx="6150795" cy="3657492"/>
          </a:xfrm>
          <a:prstGeom prst="rect">
            <a:avLst/>
          </a:prstGeom>
        </p:spPr>
      </p:pic>
      <p:sp>
        <p:nvSpPr>
          <p:cNvPr id="4" name="TextBox 3"/>
          <p:cNvSpPr txBox="1"/>
          <p:nvPr/>
        </p:nvSpPr>
        <p:spPr>
          <a:xfrm>
            <a:off x="6299586" y="3688373"/>
            <a:ext cx="3171955" cy="307777"/>
          </a:xfrm>
          <a:prstGeom prst="rect">
            <a:avLst/>
          </a:prstGeom>
          <a:noFill/>
        </p:spPr>
        <p:txBody>
          <a:bodyPr wrap="square" rtlCol="0">
            <a:spAutoFit/>
          </a:bodyPr>
          <a:lstStyle/>
          <a:p>
            <a:r>
              <a:rPr lang="en-US" sz="1400" dirty="0">
                <a:solidFill>
                  <a:srgbClr val="FF0000"/>
                </a:solidFill>
              </a:rPr>
              <a:t>Kepler et. al., </a:t>
            </a:r>
            <a:r>
              <a:rPr lang="en-US" sz="1400" dirty="0" smtClean="0">
                <a:solidFill>
                  <a:srgbClr val="FF0000"/>
                </a:solidFill>
              </a:rPr>
              <a:t>(1991) + many others</a:t>
            </a:r>
            <a:endParaRPr lang="en-US" sz="1400" dirty="0">
              <a:solidFill>
                <a:srgbClr val="FF0000"/>
              </a:solidFill>
            </a:endParaRPr>
          </a:p>
        </p:txBody>
      </p:sp>
      <p:sp>
        <p:nvSpPr>
          <p:cNvPr id="5" name="TextBox 4"/>
          <p:cNvSpPr txBox="1"/>
          <p:nvPr/>
        </p:nvSpPr>
        <p:spPr>
          <a:xfrm>
            <a:off x="5187685" y="2667927"/>
            <a:ext cx="3344442" cy="307777"/>
          </a:xfrm>
          <a:prstGeom prst="rect">
            <a:avLst/>
          </a:prstGeom>
          <a:noFill/>
        </p:spPr>
        <p:txBody>
          <a:bodyPr wrap="none" rtlCol="0">
            <a:spAutoFit/>
          </a:bodyPr>
          <a:lstStyle/>
          <a:p>
            <a:r>
              <a:rPr lang="en-US" sz="1400" dirty="0" err="1" smtClean="0">
                <a:solidFill>
                  <a:srgbClr val="FF0000"/>
                </a:solidFill>
              </a:rPr>
              <a:t>Viaux</a:t>
            </a:r>
            <a:r>
              <a:rPr lang="en-US" sz="1400" dirty="0" smtClean="0">
                <a:solidFill>
                  <a:srgbClr val="FF0000"/>
                </a:solidFill>
              </a:rPr>
              <a:t> et. al. (2013</a:t>
            </a:r>
            <a:r>
              <a:rPr lang="en-US" sz="1400" dirty="0">
                <a:solidFill>
                  <a:srgbClr val="FF0000"/>
                </a:solidFill>
              </a:rPr>
              <a:t>), </a:t>
            </a:r>
            <a:r>
              <a:rPr lang="en-US" sz="1400" dirty="0" err="1" smtClean="0">
                <a:solidFill>
                  <a:srgbClr val="FF0000"/>
                </a:solidFill>
              </a:rPr>
              <a:t>Arceo-Daz</a:t>
            </a:r>
            <a:r>
              <a:rPr lang="en-US" sz="1400" dirty="0" smtClean="0">
                <a:solidFill>
                  <a:srgbClr val="FF0000"/>
                </a:solidFill>
              </a:rPr>
              <a:t> </a:t>
            </a:r>
            <a:r>
              <a:rPr lang="en-US" sz="1400" dirty="0">
                <a:solidFill>
                  <a:srgbClr val="FF0000"/>
                </a:solidFill>
              </a:rPr>
              <a:t>et. al. (</a:t>
            </a:r>
            <a:r>
              <a:rPr lang="en-US" sz="1400" dirty="0" smtClean="0">
                <a:solidFill>
                  <a:srgbClr val="FF0000"/>
                </a:solidFill>
              </a:rPr>
              <a:t>2015)</a:t>
            </a:r>
          </a:p>
        </p:txBody>
      </p:sp>
      <p:sp>
        <p:nvSpPr>
          <p:cNvPr id="6" name="TextBox 5"/>
          <p:cNvSpPr txBox="1"/>
          <p:nvPr/>
        </p:nvSpPr>
        <p:spPr>
          <a:xfrm>
            <a:off x="3032021" y="2334695"/>
            <a:ext cx="4455259" cy="307777"/>
          </a:xfrm>
          <a:prstGeom prst="rect">
            <a:avLst/>
          </a:prstGeom>
          <a:noFill/>
        </p:spPr>
        <p:txBody>
          <a:bodyPr wrap="none" rtlCol="0">
            <a:spAutoFit/>
          </a:bodyPr>
          <a:lstStyle/>
          <a:p>
            <a:r>
              <a:rPr lang="en-US" sz="1400" dirty="0" smtClean="0">
                <a:solidFill>
                  <a:srgbClr val="FF0000"/>
                </a:solidFill>
              </a:rPr>
              <a:t>Ayala et. al. (2014), Straniero (proc. of XI </a:t>
            </a:r>
            <a:r>
              <a:rPr lang="en-US" sz="1400" dirty="0" err="1" smtClean="0">
                <a:solidFill>
                  <a:srgbClr val="FF0000"/>
                </a:solidFill>
              </a:rPr>
              <a:t>Patras</a:t>
            </a:r>
            <a:r>
              <a:rPr lang="en-US" sz="1400" dirty="0" smtClean="0">
                <a:solidFill>
                  <a:srgbClr val="FF0000"/>
                </a:solidFill>
              </a:rPr>
              <a:t> Workshop)</a:t>
            </a:r>
          </a:p>
        </p:txBody>
      </p:sp>
      <p:sp>
        <p:nvSpPr>
          <p:cNvPr id="7" name="TextBox 6"/>
          <p:cNvSpPr txBox="1"/>
          <p:nvPr/>
        </p:nvSpPr>
        <p:spPr>
          <a:xfrm>
            <a:off x="6559878" y="5002657"/>
            <a:ext cx="2113041" cy="307777"/>
          </a:xfrm>
          <a:prstGeom prst="rect">
            <a:avLst/>
          </a:prstGeom>
          <a:noFill/>
        </p:spPr>
        <p:txBody>
          <a:bodyPr wrap="square" rtlCol="0">
            <a:spAutoFit/>
          </a:bodyPr>
          <a:lstStyle/>
          <a:p>
            <a:r>
              <a:rPr lang="en-US" sz="1400" dirty="0" err="1" smtClean="0">
                <a:solidFill>
                  <a:srgbClr val="FF0000"/>
                </a:solidFill>
              </a:rPr>
              <a:t>Shternin</a:t>
            </a:r>
            <a:r>
              <a:rPr lang="en-US" sz="1400" dirty="0" smtClean="0">
                <a:solidFill>
                  <a:srgbClr val="FF0000"/>
                </a:solidFill>
              </a:rPr>
              <a:t> et. al. (2011)</a:t>
            </a:r>
          </a:p>
        </p:txBody>
      </p:sp>
      <p:sp>
        <p:nvSpPr>
          <p:cNvPr id="8" name="TextBox 7"/>
          <p:cNvSpPr txBox="1"/>
          <p:nvPr/>
        </p:nvSpPr>
        <p:spPr>
          <a:xfrm>
            <a:off x="6743438" y="3210084"/>
            <a:ext cx="2374371" cy="523220"/>
          </a:xfrm>
          <a:prstGeom prst="rect">
            <a:avLst/>
          </a:prstGeom>
          <a:noFill/>
        </p:spPr>
        <p:txBody>
          <a:bodyPr wrap="square" rtlCol="0">
            <a:spAutoFit/>
          </a:bodyPr>
          <a:lstStyle/>
          <a:p>
            <a:r>
              <a:rPr lang="en-US" sz="1400" dirty="0" err="1" smtClean="0">
                <a:solidFill>
                  <a:srgbClr val="FF0000"/>
                </a:solidFill>
              </a:rPr>
              <a:t>Corsico</a:t>
            </a:r>
            <a:r>
              <a:rPr lang="en-US" sz="1400" dirty="0" smtClean="0">
                <a:solidFill>
                  <a:srgbClr val="FF0000"/>
                </a:solidFill>
              </a:rPr>
              <a:t> et</a:t>
            </a:r>
            <a:r>
              <a:rPr lang="en-US" sz="1400" dirty="0">
                <a:solidFill>
                  <a:srgbClr val="FF0000"/>
                </a:solidFill>
              </a:rPr>
              <a:t>. al., </a:t>
            </a:r>
            <a:r>
              <a:rPr lang="en-US" sz="1400" dirty="0" smtClean="0">
                <a:solidFill>
                  <a:srgbClr val="FF0000"/>
                </a:solidFill>
              </a:rPr>
              <a:t>(2014, 2015</a:t>
            </a:r>
            <a:r>
              <a:rPr lang="en-US" sz="1400" dirty="0">
                <a:solidFill>
                  <a:srgbClr val="FF0000"/>
                </a:solidFill>
              </a:rPr>
              <a:t>), </a:t>
            </a:r>
            <a:r>
              <a:rPr lang="en-US" sz="1400" dirty="0" smtClean="0">
                <a:solidFill>
                  <a:srgbClr val="FF0000"/>
                </a:solidFill>
              </a:rPr>
              <a:t>Battich et. al. (2016)</a:t>
            </a:r>
            <a:endParaRPr lang="en-US" sz="1400" dirty="0">
              <a:solidFill>
                <a:srgbClr val="FF0000"/>
              </a:solidFill>
            </a:endParaRPr>
          </a:p>
        </p:txBody>
      </p:sp>
      <p:sp>
        <p:nvSpPr>
          <p:cNvPr id="9" name="Rectangle 8"/>
          <p:cNvSpPr/>
          <p:nvPr/>
        </p:nvSpPr>
        <p:spPr>
          <a:xfrm>
            <a:off x="4130878" y="3038809"/>
            <a:ext cx="1415644" cy="307777"/>
          </a:xfrm>
          <a:prstGeom prst="rect">
            <a:avLst/>
          </a:prstGeom>
        </p:spPr>
        <p:txBody>
          <a:bodyPr wrap="none">
            <a:spAutoFit/>
          </a:bodyPr>
          <a:lstStyle/>
          <a:p>
            <a:r>
              <a:rPr lang="en-US" sz="1400" dirty="0">
                <a:solidFill>
                  <a:srgbClr val="FF0000"/>
                </a:solidFill>
              </a:rPr>
              <a:t>Bertolami </a:t>
            </a:r>
            <a:r>
              <a:rPr lang="en-US" sz="1400" dirty="0" smtClean="0">
                <a:solidFill>
                  <a:srgbClr val="FF0000"/>
                </a:solidFill>
              </a:rPr>
              <a:t>(2014)</a:t>
            </a:r>
            <a:endParaRPr lang="en-US" sz="1400" dirty="0"/>
          </a:p>
        </p:txBody>
      </p:sp>
      <p:sp>
        <p:nvSpPr>
          <p:cNvPr id="10" name="TextBox 9"/>
          <p:cNvSpPr txBox="1"/>
          <p:nvPr/>
        </p:nvSpPr>
        <p:spPr>
          <a:xfrm>
            <a:off x="6353135" y="4003265"/>
            <a:ext cx="2450571" cy="307777"/>
          </a:xfrm>
          <a:prstGeom prst="rect">
            <a:avLst/>
          </a:prstGeom>
          <a:noFill/>
        </p:spPr>
        <p:txBody>
          <a:bodyPr wrap="square" rtlCol="0">
            <a:spAutoFit/>
          </a:bodyPr>
          <a:lstStyle/>
          <a:p>
            <a:r>
              <a:rPr lang="en-US" sz="1400" dirty="0" err="1" smtClean="0">
                <a:solidFill>
                  <a:srgbClr val="FF0000"/>
                </a:solidFill>
              </a:rPr>
              <a:t>Corsico</a:t>
            </a:r>
            <a:r>
              <a:rPr lang="en-US" sz="1400" dirty="0" smtClean="0">
                <a:solidFill>
                  <a:srgbClr val="FF0000"/>
                </a:solidFill>
              </a:rPr>
              <a:t> et</a:t>
            </a:r>
            <a:r>
              <a:rPr lang="en-US" sz="1400" dirty="0">
                <a:solidFill>
                  <a:srgbClr val="FF0000"/>
                </a:solidFill>
              </a:rPr>
              <a:t>. al., </a:t>
            </a:r>
            <a:r>
              <a:rPr lang="en-US" sz="1400" dirty="0" smtClean="0">
                <a:solidFill>
                  <a:srgbClr val="FF0000"/>
                </a:solidFill>
              </a:rPr>
              <a:t>(2012)</a:t>
            </a:r>
            <a:endParaRPr lang="en-US" sz="1400" dirty="0">
              <a:solidFill>
                <a:srgbClr val="FF0000"/>
              </a:solidFill>
            </a:endParaRPr>
          </a:p>
        </p:txBody>
      </p:sp>
      <p:sp>
        <p:nvSpPr>
          <p:cNvPr id="13" name="TextBox 12"/>
          <p:cNvSpPr txBox="1"/>
          <p:nvPr/>
        </p:nvSpPr>
        <p:spPr>
          <a:xfrm>
            <a:off x="5334593" y="4327745"/>
            <a:ext cx="2450571" cy="307777"/>
          </a:xfrm>
          <a:prstGeom prst="rect">
            <a:avLst/>
          </a:prstGeom>
          <a:noFill/>
        </p:spPr>
        <p:txBody>
          <a:bodyPr wrap="square" rtlCol="0">
            <a:spAutoFit/>
          </a:bodyPr>
          <a:lstStyle/>
          <a:p>
            <a:r>
              <a:rPr lang="en-US" sz="1400" dirty="0" err="1" smtClean="0">
                <a:solidFill>
                  <a:srgbClr val="FF0000"/>
                </a:solidFill>
              </a:rPr>
              <a:t>Corsico</a:t>
            </a:r>
            <a:r>
              <a:rPr lang="en-US" sz="1400" dirty="0" smtClean="0">
                <a:solidFill>
                  <a:srgbClr val="FF0000"/>
                </a:solidFill>
              </a:rPr>
              <a:t> et</a:t>
            </a:r>
            <a:r>
              <a:rPr lang="en-US" sz="1400" dirty="0">
                <a:solidFill>
                  <a:srgbClr val="FF0000"/>
                </a:solidFill>
              </a:rPr>
              <a:t>. al</a:t>
            </a:r>
            <a:r>
              <a:rPr lang="en-US" sz="1400" dirty="0" smtClean="0">
                <a:solidFill>
                  <a:srgbClr val="FF0000"/>
                </a:solidFill>
              </a:rPr>
              <a:t>., (2016)</a:t>
            </a:r>
            <a:endParaRPr lang="en-US" sz="1400" dirty="0">
              <a:solidFill>
                <a:srgbClr val="FF0000"/>
              </a:solidFill>
            </a:endParaRPr>
          </a:p>
        </p:txBody>
      </p:sp>
      <p:sp>
        <p:nvSpPr>
          <p:cNvPr id="14" name="TextBox 13"/>
          <p:cNvSpPr txBox="1"/>
          <p:nvPr/>
        </p:nvSpPr>
        <p:spPr>
          <a:xfrm>
            <a:off x="4109307" y="4687873"/>
            <a:ext cx="2450571" cy="307777"/>
          </a:xfrm>
          <a:prstGeom prst="rect">
            <a:avLst/>
          </a:prstGeom>
          <a:noFill/>
        </p:spPr>
        <p:txBody>
          <a:bodyPr wrap="square" rtlCol="0">
            <a:spAutoFit/>
          </a:bodyPr>
          <a:lstStyle/>
          <a:p>
            <a:r>
              <a:rPr lang="en-US" sz="1400" dirty="0" err="1" smtClean="0">
                <a:solidFill>
                  <a:srgbClr val="FF0000"/>
                </a:solidFill>
              </a:rPr>
              <a:t>Corsico</a:t>
            </a:r>
            <a:r>
              <a:rPr lang="en-US" sz="1400" dirty="0" smtClean="0">
                <a:solidFill>
                  <a:srgbClr val="FF0000"/>
                </a:solidFill>
              </a:rPr>
              <a:t> et</a:t>
            </a:r>
            <a:r>
              <a:rPr lang="en-US" sz="1400" dirty="0">
                <a:solidFill>
                  <a:srgbClr val="FF0000"/>
                </a:solidFill>
              </a:rPr>
              <a:t>. al</a:t>
            </a:r>
            <a:r>
              <a:rPr lang="en-US" sz="1400" dirty="0" smtClean="0">
                <a:solidFill>
                  <a:srgbClr val="FF0000"/>
                </a:solidFill>
              </a:rPr>
              <a:t>., (2016)</a:t>
            </a:r>
            <a:endParaRPr lang="en-US" sz="1400" dirty="0">
              <a:solidFill>
                <a:srgbClr val="FF0000"/>
              </a:solidFill>
            </a:endParaRPr>
          </a:p>
        </p:txBody>
      </p:sp>
      <p:sp>
        <p:nvSpPr>
          <p:cNvPr id="15" name="CustomShape 1"/>
          <p:cNvSpPr/>
          <p:nvPr/>
        </p:nvSpPr>
        <p:spPr>
          <a:xfrm>
            <a:off x="762000" y="189000"/>
            <a:ext cx="73914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Cooling Anomalies</a:t>
            </a:r>
            <a:endParaRPr sz="2400" dirty="0">
              <a:effectLst>
                <a:outerShdw blurRad="38100" dist="38100" dir="2700000" algn="tl">
                  <a:srgbClr val="000000">
                    <a:alpha val="43137"/>
                  </a:srgbClr>
                </a:outerShdw>
              </a:effectLst>
            </a:endParaRPr>
          </a:p>
        </p:txBody>
      </p:sp>
      <p:sp>
        <p:nvSpPr>
          <p:cNvPr id="16" name="Rectangle 15"/>
          <p:cNvSpPr/>
          <p:nvPr/>
        </p:nvSpPr>
        <p:spPr>
          <a:xfrm>
            <a:off x="838200" y="1155676"/>
            <a:ext cx="7346720" cy="707886"/>
          </a:xfrm>
          <a:prstGeom prst="rect">
            <a:avLst/>
          </a:prstGeom>
        </p:spPr>
        <p:txBody>
          <a:bodyPr wrap="square">
            <a:spAutoFit/>
          </a:bodyPr>
          <a:lstStyle/>
          <a:p>
            <a:r>
              <a:rPr lang="en-US" sz="2000" dirty="0" smtClean="0"/>
              <a:t>Practically every stellar system seems to be cooling faster than predicted by the models.</a:t>
            </a:r>
            <a:endParaRPr lang="en-US" sz="2000" dirty="0"/>
          </a:p>
        </p:txBody>
      </p:sp>
      <p:sp>
        <p:nvSpPr>
          <p:cNvPr id="17" name="Rectangle 16"/>
          <p:cNvSpPr/>
          <p:nvPr/>
        </p:nvSpPr>
        <p:spPr>
          <a:xfrm>
            <a:off x="838200" y="6150204"/>
            <a:ext cx="8001000" cy="307777"/>
          </a:xfrm>
          <a:prstGeom prst="rect">
            <a:avLst/>
          </a:prstGeom>
        </p:spPr>
        <p:txBody>
          <a:bodyPr wrap="square">
            <a:spAutoFit/>
          </a:bodyPr>
          <a:lstStyle/>
          <a:p>
            <a:pPr lvl="0" algn="ctr"/>
            <a:r>
              <a:rPr lang="en-US" sz="1400" dirty="0" smtClean="0">
                <a:solidFill>
                  <a:srgbClr val="FF0000"/>
                </a:solidFill>
              </a:rPr>
              <a:t>M.G</a:t>
            </a:r>
            <a:r>
              <a:rPr lang="en-US" sz="1400" dirty="0">
                <a:solidFill>
                  <a:srgbClr val="FF0000"/>
                </a:solidFill>
              </a:rPr>
              <a:t>., </a:t>
            </a:r>
            <a:r>
              <a:rPr lang="en-US" sz="1400" dirty="0" err="1">
                <a:solidFill>
                  <a:srgbClr val="FF0000"/>
                </a:solidFill>
              </a:rPr>
              <a:t>Irastorza</a:t>
            </a:r>
            <a:r>
              <a:rPr lang="en-US" sz="1400" dirty="0">
                <a:solidFill>
                  <a:srgbClr val="FF0000"/>
                </a:solidFill>
              </a:rPr>
              <a:t>, Redondo, Ringwald (2015</a:t>
            </a:r>
            <a:r>
              <a:rPr lang="en-US" sz="1400" dirty="0" smtClean="0">
                <a:solidFill>
                  <a:srgbClr val="FF0000"/>
                </a:solidFill>
              </a:rPr>
              <a:t>);  M.G</a:t>
            </a:r>
            <a:r>
              <a:rPr lang="en-US" sz="1400" dirty="0">
                <a:solidFill>
                  <a:srgbClr val="FF0000"/>
                </a:solidFill>
              </a:rPr>
              <a:t>., </a:t>
            </a:r>
            <a:r>
              <a:rPr lang="en-US" sz="1400" dirty="0" err="1">
                <a:solidFill>
                  <a:srgbClr val="FF0000"/>
                </a:solidFill>
              </a:rPr>
              <a:t>Irastorza</a:t>
            </a:r>
            <a:r>
              <a:rPr lang="en-US" sz="1400" dirty="0">
                <a:solidFill>
                  <a:srgbClr val="FF0000"/>
                </a:solidFill>
              </a:rPr>
              <a:t>, Redondo, Ringwald </a:t>
            </a:r>
            <a:r>
              <a:rPr lang="en-US" sz="1400" dirty="0" smtClean="0">
                <a:solidFill>
                  <a:srgbClr val="FF0000"/>
                </a:solidFill>
              </a:rPr>
              <a:t>(in preparation)</a:t>
            </a:r>
            <a:endParaRPr lang="en-US" sz="1400" dirty="0">
              <a:solidFill>
                <a:srgbClr val="FF0000"/>
              </a:solidFill>
            </a:endParaRPr>
          </a:p>
        </p:txBody>
      </p:sp>
    </p:spTree>
    <p:extLst>
      <p:ext uri="{BB962C8B-B14F-4D97-AF65-F5344CB8AC3E}">
        <p14:creationId xmlns:p14="http://schemas.microsoft.com/office/powerpoint/2010/main" val="4096572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3" y="2507578"/>
            <a:ext cx="4762567" cy="407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Oval 52"/>
          <p:cNvSpPr/>
          <p:nvPr/>
        </p:nvSpPr>
        <p:spPr>
          <a:xfrm>
            <a:off x="2532966" y="4912140"/>
            <a:ext cx="533400" cy="609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ustomShape 1"/>
          <p:cNvSpPr/>
          <p:nvPr/>
        </p:nvSpPr>
        <p:spPr>
          <a:xfrm>
            <a:off x="762000" y="189000"/>
            <a:ext cx="73914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White Dwarf Variables</a:t>
            </a:r>
            <a:endParaRPr sz="2400" dirty="0">
              <a:effectLst>
                <a:outerShdw blurRad="38100" dist="38100" dir="2700000" algn="tl">
                  <a:srgbClr val="000000">
                    <a:alpha val="43137"/>
                  </a:srgbClr>
                </a:outerShdw>
              </a:effectLst>
            </a:endParaRPr>
          </a:p>
        </p:txBody>
      </p:sp>
      <p:sp>
        <p:nvSpPr>
          <p:cNvPr id="65" name="TextBox 64"/>
          <p:cNvSpPr txBox="1"/>
          <p:nvPr/>
        </p:nvSpPr>
        <p:spPr>
          <a:xfrm>
            <a:off x="609600" y="1076811"/>
            <a:ext cx="4606660" cy="646331"/>
          </a:xfrm>
          <a:prstGeom prst="rect">
            <a:avLst/>
          </a:prstGeom>
          <a:noFill/>
        </p:spPr>
        <p:txBody>
          <a:bodyPr wrap="square" rtlCol="0">
            <a:spAutoFit/>
          </a:bodyPr>
          <a:lstStyle/>
          <a:p>
            <a:r>
              <a:rPr lang="en-US" dirty="0" smtClean="0"/>
              <a:t>Luminosity changes periodically with a slowly increasing period. </a:t>
            </a:r>
            <a:endParaRPr lang="en-US" dirty="0"/>
          </a:p>
        </p:txBody>
      </p:sp>
      <p:sp>
        <p:nvSpPr>
          <p:cNvPr id="75" name="Rectangle 74"/>
          <p:cNvSpPr/>
          <p:nvPr/>
        </p:nvSpPr>
        <p:spPr>
          <a:xfrm>
            <a:off x="1055251" y="2054868"/>
            <a:ext cx="3601563" cy="369332"/>
          </a:xfrm>
          <a:prstGeom prst="rect">
            <a:avLst/>
          </a:prstGeom>
        </p:spPr>
        <p:txBody>
          <a:bodyPr wrap="none">
            <a:spAutoFit/>
          </a:bodyPr>
          <a:lstStyle/>
          <a:p>
            <a:r>
              <a:rPr lang="en-US" b="1" dirty="0" smtClean="0">
                <a:solidFill>
                  <a:srgbClr val="C00000"/>
                </a:solidFill>
              </a:rPr>
              <a:t>Good test for new source of cooling</a:t>
            </a:r>
            <a:endParaRPr lang="en-US" b="1" dirty="0">
              <a:solidFill>
                <a:srgbClr val="C00000"/>
              </a:solidFill>
            </a:endParaRPr>
          </a:p>
        </p:txBody>
      </p:sp>
    </p:spTree>
    <p:extLst>
      <p:ext uri="{BB962C8B-B14F-4D97-AF65-F5344CB8AC3E}">
        <p14:creationId xmlns:p14="http://schemas.microsoft.com/office/powerpoint/2010/main" val="363850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3" y="2507578"/>
            <a:ext cx="4762567" cy="407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Oval 52"/>
          <p:cNvSpPr/>
          <p:nvPr/>
        </p:nvSpPr>
        <p:spPr>
          <a:xfrm>
            <a:off x="2532966" y="4912140"/>
            <a:ext cx="533400" cy="609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ustomShape 1"/>
          <p:cNvSpPr/>
          <p:nvPr/>
        </p:nvSpPr>
        <p:spPr>
          <a:xfrm>
            <a:off x="762000" y="189000"/>
            <a:ext cx="73914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White Dwarf Variables</a:t>
            </a:r>
            <a:endParaRPr sz="2400" dirty="0">
              <a:effectLst>
                <a:outerShdw blurRad="38100" dist="38100" dir="2700000" algn="tl">
                  <a:srgbClr val="000000">
                    <a:alpha val="43137"/>
                  </a:srgbClr>
                </a:outerShdw>
              </a:effectLst>
            </a:endParaRPr>
          </a:p>
        </p:txBody>
      </p:sp>
      <p:sp>
        <p:nvSpPr>
          <p:cNvPr id="65" name="TextBox 64"/>
          <p:cNvSpPr txBox="1"/>
          <p:nvPr/>
        </p:nvSpPr>
        <p:spPr>
          <a:xfrm>
            <a:off x="609600" y="1076811"/>
            <a:ext cx="4606660" cy="646331"/>
          </a:xfrm>
          <a:prstGeom prst="rect">
            <a:avLst/>
          </a:prstGeom>
          <a:noFill/>
        </p:spPr>
        <p:txBody>
          <a:bodyPr wrap="square" rtlCol="0">
            <a:spAutoFit/>
          </a:bodyPr>
          <a:lstStyle/>
          <a:p>
            <a:r>
              <a:rPr lang="en-US" dirty="0" smtClean="0"/>
              <a:t>Luminosity changes periodically with a slowly increasing period. </a:t>
            </a:r>
            <a:endParaRPr lang="en-US" dirty="0"/>
          </a:p>
        </p:txBody>
      </p:sp>
      <mc:AlternateContent xmlns:mc="http://schemas.openxmlformats.org/markup-compatibility/2006" xmlns:a14="http://schemas.microsoft.com/office/drawing/2010/main">
        <mc:Choice Requires="a14">
          <p:sp>
            <p:nvSpPr>
              <p:cNvPr id="66" name="Rectangle 65"/>
              <p:cNvSpPr/>
              <p:nvPr/>
            </p:nvSpPr>
            <p:spPr>
              <a:xfrm>
                <a:off x="5410200" y="1212582"/>
                <a:ext cx="3500792" cy="727379"/>
              </a:xfrm>
              <a:prstGeom prst="rect">
                <a:avLst/>
              </a:prstGeom>
              <a:solidFill>
                <a:schemeClr val="accent2">
                  <a:lumMod val="20000"/>
                  <a:lumOff val="80000"/>
                </a:schemeClr>
              </a:solidFill>
            </p:spPr>
            <p:txBody>
              <a:bodyPr wrap="square">
                <a:spAutoFit/>
              </a:bodyPr>
              <a:lstStyle/>
              <a:p>
                <a14:m>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𝑃</m:t>
                        </m:r>
                      </m:e>
                    </m:acc>
                    <m:r>
                      <a:rPr lang="en-US" sz="2000" b="0" i="1" smtClean="0">
                        <a:latin typeface="Cambria Math" panose="02040503050406030204" pitchFamily="18" charset="0"/>
                      </a:rPr>
                      <m:t>/</m:t>
                    </m:r>
                    <m:r>
                      <a:rPr lang="en-US" sz="2000" b="0" i="1" smtClean="0">
                        <a:latin typeface="Cambria Math" panose="02040503050406030204" pitchFamily="18" charset="0"/>
                      </a:rPr>
                      <m:t>𝑃</m:t>
                    </m:r>
                  </m:oMath>
                </a14:m>
                <a:r>
                  <a:rPr lang="en-US" sz="2000" dirty="0" smtClean="0"/>
                  <a:t> is practically proportional </a:t>
                </a:r>
                <a:r>
                  <a:rPr lang="en-US" sz="2000" dirty="0"/>
                  <a:t>to </a:t>
                </a:r>
                <a:r>
                  <a:rPr lang="en-US" sz="2000" dirty="0" smtClean="0"/>
                  <a:t>the cooling  rate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𝑇</m:t>
                        </m:r>
                      </m:e>
                    </m:acc>
                    <m:r>
                      <a:rPr lang="en-US" sz="2000" i="1">
                        <a:latin typeface="Cambria Math" panose="02040503050406030204" pitchFamily="18" charset="0"/>
                      </a:rPr>
                      <m:t>/</m:t>
                    </m:r>
                    <m:r>
                      <a:rPr lang="en-US" sz="2000" i="1">
                        <a:latin typeface="Cambria Math" panose="02040503050406030204" pitchFamily="18" charset="0"/>
                      </a:rPr>
                      <m:t>𝑇</m:t>
                    </m:r>
                  </m:oMath>
                </a14:m>
                <a:endParaRPr lang="en-US" sz="2000" dirty="0" smtClean="0"/>
              </a:p>
            </p:txBody>
          </p:sp>
        </mc:Choice>
        <mc:Fallback xmlns="">
          <p:sp>
            <p:nvSpPr>
              <p:cNvPr id="66" name="Rectangle 65"/>
              <p:cNvSpPr>
                <a:spLocks noRot="1" noChangeAspect="1" noMove="1" noResize="1" noEditPoints="1" noAdjustHandles="1" noChangeArrowheads="1" noChangeShapeType="1" noTextEdit="1"/>
              </p:cNvSpPr>
              <p:nvPr/>
            </p:nvSpPr>
            <p:spPr>
              <a:xfrm>
                <a:off x="5410200" y="1212582"/>
                <a:ext cx="3500792" cy="727379"/>
              </a:xfrm>
              <a:prstGeom prst="rect">
                <a:avLst/>
              </a:prstGeom>
              <a:blipFill rotWithShape="0">
                <a:blip r:embed="rId3"/>
                <a:stretch>
                  <a:fillRect l="-1916" t="-3361" b="-15126"/>
                </a:stretch>
              </a:blipFill>
            </p:spPr>
            <p:txBody>
              <a:bodyPr/>
              <a:lstStyle/>
              <a:p>
                <a:r>
                  <a:rPr lang="en-US">
                    <a:noFill/>
                  </a:rPr>
                  <a:t> </a:t>
                </a:r>
              </a:p>
            </p:txBody>
          </p:sp>
        </mc:Fallback>
      </mc:AlternateContent>
      <p:sp>
        <p:nvSpPr>
          <p:cNvPr id="67" name="TextBox 66"/>
          <p:cNvSpPr txBox="1"/>
          <p:nvPr/>
        </p:nvSpPr>
        <p:spPr>
          <a:xfrm>
            <a:off x="6070283" y="3133246"/>
            <a:ext cx="2631043" cy="830997"/>
          </a:xfrm>
          <a:prstGeom prst="rect">
            <a:avLst/>
          </a:prstGeom>
          <a:noFill/>
        </p:spPr>
        <p:txBody>
          <a:bodyPr wrap="square" rtlCol="0">
            <a:spAutoFit/>
          </a:bodyPr>
          <a:lstStyle/>
          <a:p>
            <a:pPr algn="ctr"/>
            <a:r>
              <a:rPr lang="en-US" sz="2400" u="sng" dirty="0" smtClean="0">
                <a:solidFill>
                  <a:srgbClr val="C00000"/>
                </a:solidFill>
              </a:rPr>
              <a:t>Additional cooling source:</a:t>
            </a:r>
            <a:endParaRPr lang="en-US" sz="2400" u="sng" dirty="0">
              <a:solidFill>
                <a:srgbClr val="C00000"/>
              </a:solidFill>
            </a:endParaRPr>
          </a:p>
        </p:txBody>
      </p:sp>
      <mc:AlternateContent xmlns:mc="http://schemas.openxmlformats.org/markup-compatibility/2006" xmlns:a14="http://schemas.microsoft.com/office/drawing/2010/main">
        <mc:Choice Requires="a14">
          <p:sp>
            <p:nvSpPr>
              <p:cNvPr id="69" name="TextBox 68"/>
              <p:cNvSpPr txBox="1"/>
              <p:nvPr/>
            </p:nvSpPr>
            <p:spPr>
              <a:xfrm>
                <a:off x="5609794" y="4591284"/>
                <a:ext cx="1051793" cy="3779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𝑇</m:t>
                          </m:r>
                        </m:e>
                      </m:acc>
                      <m:r>
                        <a:rPr lang="en-US" i="1">
                          <a:latin typeface="Cambria Math" panose="02040503050406030204" pitchFamily="18" charset="0"/>
                        </a:rPr>
                        <m:t>/</m:t>
                      </m:r>
                      <m:r>
                        <a:rPr lang="en-US" i="1" smtClean="0">
                          <a:latin typeface="Cambria Math" panose="02040503050406030204" pitchFamily="18" charset="0"/>
                        </a:rPr>
                        <m:t>𝑇</m:t>
                      </m:r>
                    </m:oMath>
                  </m:oMathPara>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5609794" y="4591284"/>
                <a:ext cx="1051793" cy="377989"/>
              </a:xfrm>
              <a:prstGeom prst="rect">
                <a:avLst/>
              </a:prstGeom>
              <a:blipFill>
                <a:blip r:embed="rId4"/>
                <a:stretch>
                  <a:fillRect b="-16129"/>
                </a:stretch>
              </a:blipFill>
            </p:spPr>
            <p:txBody>
              <a:bodyPr/>
              <a:lstStyle/>
              <a:p>
                <a:r>
                  <a:rPr lang="en-US">
                    <a:noFill/>
                  </a:rPr>
                  <a:t> </a:t>
                </a:r>
              </a:p>
            </p:txBody>
          </p:sp>
        </mc:Fallback>
      </mc:AlternateContent>
      <p:sp>
        <p:nvSpPr>
          <p:cNvPr id="70" name="Down Arrow 69"/>
          <p:cNvSpPr/>
          <p:nvPr/>
        </p:nvSpPr>
        <p:spPr>
          <a:xfrm rot="10800000">
            <a:off x="6513449" y="4368716"/>
            <a:ext cx="309085" cy="74799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a:off x="7086600" y="4611130"/>
            <a:ext cx="598411" cy="30101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p:cNvSpPr txBox="1"/>
              <p:nvPr/>
            </p:nvSpPr>
            <p:spPr>
              <a:xfrm>
                <a:off x="7505097" y="4552207"/>
                <a:ext cx="1051793" cy="3779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𝑃</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7505097" y="4552207"/>
                <a:ext cx="1051793" cy="377989"/>
              </a:xfrm>
              <a:prstGeom prst="rect">
                <a:avLst/>
              </a:prstGeom>
              <a:blipFill>
                <a:blip r:embed="rId5"/>
                <a:stretch>
                  <a:fillRect b="-14516"/>
                </a:stretch>
              </a:blipFill>
            </p:spPr>
            <p:txBody>
              <a:bodyPr/>
              <a:lstStyle/>
              <a:p>
                <a:r>
                  <a:rPr lang="en-US">
                    <a:noFill/>
                  </a:rPr>
                  <a:t> </a:t>
                </a:r>
              </a:p>
            </p:txBody>
          </p:sp>
        </mc:Fallback>
      </mc:AlternateContent>
      <p:sp>
        <p:nvSpPr>
          <p:cNvPr id="74" name="Down Arrow 73"/>
          <p:cNvSpPr/>
          <p:nvPr/>
        </p:nvSpPr>
        <p:spPr>
          <a:xfrm rot="10800000">
            <a:off x="8318333" y="4320108"/>
            <a:ext cx="309085" cy="74799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055251" y="2054868"/>
            <a:ext cx="3601563" cy="369332"/>
          </a:xfrm>
          <a:prstGeom prst="rect">
            <a:avLst/>
          </a:prstGeom>
        </p:spPr>
        <p:txBody>
          <a:bodyPr wrap="none">
            <a:spAutoFit/>
          </a:bodyPr>
          <a:lstStyle/>
          <a:p>
            <a:r>
              <a:rPr lang="en-US" b="1" dirty="0" smtClean="0">
                <a:solidFill>
                  <a:srgbClr val="C00000"/>
                </a:solidFill>
              </a:rPr>
              <a:t>Good test for new source of cooling</a:t>
            </a:r>
            <a:endParaRPr lang="en-US" b="1" dirty="0">
              <a:solidFill>
                <a:srgbClr val="C00000"/>
              </a:solidFill>
            </a:endParaRPr>
          </a:p>
        </p:txBody>
      </p:sp>
    </p:spTree>
    <p:extLst>
      <p:ext uri="{BB962C8B-B14F-4D97-AF65-F5344CB8AC3E}">
        <p14:creationId xmlns:p14="http://schemas.microsoft.com/office/powerpoint/2010/main" val="1711091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762000" y="189000"/>
            <a:ext cx="7391400" cy="577800"/>
          </a:xfrm>
          <a:prstGeom prst="rect">
            <a:avLst/>
          </a:prstGeom>
        </p:spPr>
        <p:txBody>
          <a:bodyPr lIns="90000" tIns="45000" rIns="90000" bIns="45000"/>
          <a:lstStyle/>
          <a:p>
            <a:pPr algn="ctr"/>
            <a:r>
              <a:rPr lang="en-US" sz="4000" dirty="0" smtClean="0">
                <a:solidFill>
                  <a:srgbClr val="CC3300"/>
                </a:solidFill>
                <a:effectLst>
                  <a:outerShdw blurRad="38100" dist="38100" dir="2700000" algn="tl">
                    <a:srgbClr val="000000">
                      <a:alpha val="43137"/>
                    </a:srgbClr>
                  </a:outerShdw>
                </a:effectLst>
                <a:latin typeface="Arial"/>
              </a:rPr>
              <a:t>White Dwarf Variables</a:t>
            </a:r>
            <a:endParaRPr sz="2400" u="sng" dirty="0">
              <a:effectLst>
                <a:outerShdw blurRad="38100" dist="38100" dir="2700000" algn="tl">
                  <a:srgbClr val="000000">
                    <a:alpha val="43137"/>
                  </a:srgbClr>
                </a:outerShdw>
              </a:effectLst>
            </a:endParaRPr>
          </a:p>
        </p:txBody>
      </p:sp>
      <p:sp>
        <p:nvSpPr>
          <p:cNvPr id="17" name="Rectangle 16"/>
          <p:cNvSpPr/>
          <p:nvPr/>
        </p:nvSpPr>
        <p:spPr>
          <a:xfrm>
            <a:off x="990600" y="3901640"/>
            <a:ext cx="7772400" cy="2554545"/>
          </a:xfrm>
          <a:prstGeom prst="rect">
            <a:avLst/>
          </a:prstGeom>
        </p:spPr>
        <p:txBody>
          <a:bodyPr wrap="square">
            <a:spAutoFit/>
          </a:bodyPr>
          <a:lstStyle/>
          <a:p>
            <a:r>
              <a:rPr lang="en-US" sz="1600" u="sng" dirty="0" smtClean="0">
                <a:solidFill>
                  <a:srgbClr val="FF0000"/>
                </a:solidFill>
              </a:rPr>
              <a:t>References</a:t>
            </a:r>
            <a:r>
              <a:rPr lang="en-US" sz="1600" dirty="0" smtClean="0">
                <a:solidFill>
                  <a:srgbClr val="FF0000"/>
                </a:solidFill>
              </a:rPr>
              <a:t>:</a:t>
            </a:r>
          </a:p>
          <a:p>
            <a:endParaRPr lang="en-US" sz="1600" dirty="0">
              <a:solidFill>
                <a:srgbClr val="FF0000"/>
              </a:solidFill>
            </a:endParaRPr>
          </a:p>
          <a:p>
            <a:r>
              <a:rPr lang="en-US" sz="1600" dirty="0" err="1" smtClean="0">
                <a:solidFill>
                  <a:srgbClr val="FF0000"/>
                </a:solidFill>
              </a:rPr>
              <a:t>Corsico</a:t>
            </a:r>
            <a:r>
              <a:rPr lang="en-US" sz="1600" dirty="0" smtClean="0">
                <a:solidFill>
                  <a:srgbClr val="FF0000"/>
                </a:solidFill>
              </a:rPr>
              <a:t> </a:t>
            </a:r>
            <a:r>
              <a:rPr lang="en-US" sz="1600" dirty="0">
                <a:solidFill>
                  <a:srgbClr val="FF0000"/>
                </a:solidFill>
              </a:rPr>
              <a:t>et. al., </a:t>
            </a:r>
            <a:r>
              <a:rPr lang="en-US" sz="1600" dirty="0" smtClean="0">
                <a:solidFill>
                  <a:srgbClr val="FF0000"/>
                </a:solidFill>
              </a:rPr>
              <a:t>Mon</a:t>
            </a:r>
            <a:r>
              <a:rPr lang="en-US" sz="1600" dirty="0">
                <a:solidFill>
                  <a:srgbClr val="FF0000"/>
                </a:solidFill>
              </a:rPr>
              <a:t>. Not. R. Astron. Soc. 424, 2792–2799 (2012</a:t>
            </a:r>
            <a:r>
              <a:rPr lang="en-US" sz="1600" dirty="0" smtClean="0">
                <a:solidFill>
                  <a:srgbClr val="FF0000"/>
                </a:solidFill>
              </a:rPr>
              <a:t>)</a:t>
            </a:r>
          </a:p>
          <a:p>
            <a:endParaRPr lang="en-US" sz="1600" dirty="0">
              <a:solidFill>
                <a:srgbClr val="FF0000"/>
              </a:solidFill>
            </a:endParaRPr>
          </a:p>
          <a:p>
            <a:r>
              <a:rPr lang="en-US" sz="1600" dirty="0" err="1">
                <a:solidFill>
                  <a:srgbClr val="FF0000"/>
                </a:solidFill>
              </a:rPr>
              <a:t>Corsico</a:t>
            </a:r>
            <a:r>
              <a:rPr lang="en-US" sz="1600" dirty="0">
                <a:solidFill>
                  <a:srgbClr val="FF0000"/>
                </a:solidFill>
              </a:rPr>
              <a:t> et. al., JCAP 1212 (2012). </a:t>
            </a:r>
            <a:endParaRPr lang="en-US" sz="1600" dirty="0" smtClean="0">
              <a:solidFill>
                <a:srgbClr val="FF0000"/>
              </a:solidFill>
            </a:endParaRPr>
          </a:p>
          <a:p>
            <a:endParaRPr lang="en-US" sz="1600" dirty="0">
              <a:solidFill>
                <a:srgbClr val="FF0000"/>
              </a:solidFill>
            </a:endParaRPr>
          </a:p>
          <a:p>
            <a:r>
              <a:rPr lang="en-US" sz="1600" dirty="0">
                <a:solidFill>
                  <a:srgbClr val="FF0000"/>
                </a:solidFill>
              </a:rPr>
              <a:t>Battich et. al., (2016</a:t>
            </a:r>
            <a:r>
              <a:rPr lang="en-US" sz="1600" dirty="0" smtClean="0">
                <a:solidFill>
                  <a:srgbClr val="FF0000"/>
                </a:solidFill>
              </a:rPr>
              <a:t>)</a:t>
            </a:r>
          </a:p>
          <a:p>
            <a:endParaRPr lang="en-US" sz="1600" dirty="0">
              <a:solidFill>
                <a:srgbClr val="FF0000"/>
              </a:solidFill>
            </a:endParaRPr>
          </a:p>
          <a:p>
            <a:r>
              <a:rPr lang="en-US" sz="1600" dirty="0" err="1" smtClean="0">
                <a:solidFill>
                  <a:srgbClr val="FF0000"/>
                </a:solidFill>
              </a:rPr>
              <a:t>Corsico</a:t>
            </a:r>
            <a:r>
              <a:rPr lang="en-US" sz="1600" dirty="0" smtClean="0">
                <a:solidFill>
                  <a:srgbClr val="FF0000"/>
                </a:solidFill>
              </a:rPr>
              <a:t> et</a:t>
            </a:r>
            <a:r>
              <a:rPr lang="en-US" sz="1600" dirty="0">
                <a:solidFill>
                  <a:srgbClr val="FF0000"/>
                </a:solidFill>
              </a:rPr>
              <a:t>. al., (2016</a:t>
            </a:r>
            <a:r>
              <a:rPr lang="en-US" sz="1600" dirty="0" smtClean="0">
                <a:solidFill>
                  <a:srgbClr val="FF0000"/>
                </a:solidFill>
              </a:rPr>
              <a:t>)</a:t>
            </a:r>
            <a:endParaRPr lang="en-US" sz="1600" dirty="0">
              <a:solidFill>
                <a:srgbClr val="FF0000"/>
              </a:solidFill>
            </a:endParaRPr>
          </a:p>
          <a:p>
            <a:endParaRPr lang="en-US" sz="1600" dirty="0">
              <a:solidFill>
                <a:srgbClr val="FF0000"/>
              </a:solidFill>
            </a:endParaRPr>
          </a:p>
        </p:txBody>
      </p:sp>
      <p:sp>
        <p:nvSpPr>
          <p:cNvPr id="6" name="TextBox 5"/>
          <p:cNvSpPr txBox="1"/>
          <p:nvPr/>
        </p:nvSpPr>
        <p:spPr>
          <a:xfrm>
            <a:off x="990600" y="3399997"/>
            <a:ext cx="7086600" cy="400110"/>
          </a:xfrm>
          <a:prstGeom prst="rect">
            <a:avLst/>
          </a:prstGeom>
          <a:noFill/>
        </p:spPr>
        <p:txBody>
          <a:bodyPr wrap="square" rtlCol="0">
            <a:spAutoFit/>
          </a:bodyPr>
          <a:lstStyle/>
          <a:p>
            <a:r>
              <a:rPr lang="en-US" sz="2000" dirty="0" smtClean="0">
                <a:solidFill>
                  <a:srgbClr val="002060"/>
                </a:solidFill>
              </a:rPr>
              <a:t>Observations and models show some discrepancy</a:t>
            </a:r>
            <a:endParaRPr lang="en-US" sz="2000" dirty="0">
              <a:solidFill>
                <a:srgbClr val="002060"/>
              </a:solidFill>
            </a:endParaRPr>
          </a:p>
        </p:txBody>
      </p:sp>
      <p:pic>
        <p:nvPicPr>
          <p:cNvPr id="7" name="Picture 6"/>
          <p:cNvPicPr>
            <a:picLocks noChangeAspect="1"/>
          </p:cNvPicPr>
          <p:nvPr/>
        </p:nvPicPr>
        <p:blipFill>
          <a:blip r:embed="rId2"/>
          <a:stretch>
            <a:fillRect/>
          </a:stretch>
        </p:blipFill>
        <p:spPr>
          <a:xfrm>
            <a:off x="990600" y="1610245"/>
            <a:ext cx="7315200" cy="1466587"/>
          </a:xfrm>
          <a:prstGeom prst="rect">
            <a:avLst/>
          </a:prstGeom>
        </p:spPr>
      </p:pic>
      <p:sp>
        <p:nvSpPr>
          <p:cNvPr id="8" name="TextBox 7"/>
          <p:cNvSpPr txBox="1"/>
          <p:nvPr/>
        </p:nvSpPr>
        <p:spPr>
          <a:xfrm>
            <a:off x="899597" y="1087025"/>
            <a:ext cx="2199064" cy="523220"/>
          </a:xfrm>
          <a:prstGeom prst="rect">
            <a:avLst/>
          </a:prstGeom>
          <a:noFill/>
        </p:spPr>
        <p:txBody>
          <a:bodyPr wrap="none" rtlCol="0">
            <a:spAutoFit/>
          </a:bodyPr>
          <a:lstStyle/>
          <a:p>
            <a:r>
              <a:rPr lang="en-US" sz="2800" u="sng" dirty="0" smtClean="0">
                <a:solidFill>
                  <a:srgbClr val="C00000"/>
                </a:solidFill>
              </a:rPr>
              <a:t>Observations</a:t>
            </a:r>
            <a:r>
              <a:rPr lang="en-US" sz="2800" dirty="0" smtClean="0">
                <a:solidFill>
                  <a:srgbClr val="C00000"/>
                </a:solidFill>
              </a:rPr>
              <a:t>:</a:t>
            </a:r>
            <a:endParaRPr lang="en-US" sz="2800" dirty="0">
              <a:solidFill>
                <a:srgbClr val="C00000"/>
              </a:solidFill>
            </a:endParaRPr>
          </a:p>
        </p:txBody>
      </p:sp>
    </p:spTree>
    <p:extLst>
      <p:ext uri="{BB962C8B-B14F-4D97-AF65-F5344CB8AC3E}">
        <p14:creationId xmlns:p14="http://schemas.microsoft.com/office/powerpoint/2010/main" val="2251371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27026</TotalTime>
  <Words>2915</Words>
  <Application>Microsoft Office PowerPoint</Application>
  <PresentationFormat>On-screen Show (4:3)</PresentationFormat>
  <Paragraphs>514</Paragraphs>
  <Slides>47</Slides>
  <Notes>4</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63" baseType="lpstr">
      <vt:lpstr>Arial</vt:lpstr>
      <vt:lpstr>Bell MT</vt:lpstr>
      <vt:lpstr>Bookman Old Style</vt:lpstr>
      <vt:lpstr>Calibri</vt:lpstr>
      <vt:lpstr>Calibri Light</vt:lpstr>
      <vt:lpstr>Cambria Math</vt:lpstr>
      <vt:lpstr>Courier</vt:lpstr>
      <vt:lpstr>Franklin Gothic Book</vt:lpstr>
      <vt:lpstr>Symbol</vt:lpstr>
      <vt:lpstr>Times New Roman</vt:lpstr>
      <vt:lpstr>Tw Cen MT</vt:lpstr>
      <vt:lpstr>Wingdings</vt:lpstr>
      <vt:lpstr>Wingdings 2</vt:lpstr>
      <vt:lpstr>HDOfficeLightV0</vt:lpstr>
      <vt:lpstr>Crop</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Barry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Maurizio Giannotti</dc:creator>
  <cp:lastModifiedBy>Giannotti, Maurizio</cp:lastModifiedBy>
  <cp:revision>1447</cp:revision>
  <dcterms:created xsi:type="dcterms:W3CDTF">2011-12-12T21:06:44Z</dcterms:created>
  <dcterms:modified xsi:type="dcterms:W3CDTF">2016-12-03T17:31:59Z</dcterms:modified>
</cp:coreProperties>
</file>